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4030" r:id="rId2"/>
  </p:sldMasterIdLst>
  <p:notesMasterIdLst>
    <p:notesMasterId r:id="rId26"/>
  </p:notesMasterIdLst>
  <p:handoutMasterIdLst>
    <p:handoutMasterId r:id="rId27"/>
  </p:handoutMasterIdLst>
  <p:sldIdLst>
    <p:sldId id="310" r:id="rId3"/>
    <p:sldId id="281" r:id="rId4"/>
    <p:sldId id="286" r:id="rId5"/>
    <p:sldId id="287" r:id="rId6"/>
    <p:sldId id="297" r:id="rId7"/>
    <p:sldId id="292" r:id="rId8"/>
    <p:sldId id="302" r:id="rId9"/>
    <p:sldId id="304" r:id="rId10"/>
    <p:sldId id="311" r:id="rId11"/>
    <p:sldId id="312" r:id="rId12"/>
    <p:sldId id="313" r:id="rId13"/>
    <p:sldId id="314" r:id="rId14"/>
    <p:sldId id="316" r:id="rId15"/>
    <p:sldId id="298" r:id="rId16"/>
    <p:sldId id="293" r:id="rId17"/>
    <p:sldId id="294" r:id="rId18"/>
    <p:sldId id="309" r:id="rId19"/>
    <p:sldId id="305" r:id="rId20"/>
    <p:sldId id="306" r:id="rId21"/>
    <p:sldId id="307" r:id="rId22"/>
    <p:sldId id="315" r:id="rId23"/>
    <p:sldId id="299" r:id="rId24"/>
    <p:sldId id="300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олстых Виктор Константинович" initials="ТВК" lastIdx="1" clrIdx="0">
    <p:extLst>
      <p:ext uri="{19B8F6BF-5375-455C-9EA6-DF929625EA0E}">
        <p15:presenceInfo xmlns:p15="http://schemas.microsoft.com/office/powerpoint/2012/main" userId="Толстых Виктор Константин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00"/>
    <a:srgbClr val="CCECFF"/>
    <a:srgbClr val="808080"/>
    <a:srgbClr val="009900"/>
    <a:srgbClr val="00CC66"/>
    <a:srgbClr val="FFFF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581" autoAdjust="0"/>
  </p:normalViewPr>
  <p:slideViewPr>
    <p:cSldViewPr>
      <p:cViewPr varScale="1">
        <p:scale>
          <a:sx n="98" d="100"/>
          <a:sy n="98" d="100"/>
        </p:scale>
        <p:origin x="4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DF2735-9AB0-4DC7-983E-BCB954E52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011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CC3081-4F5A-486B-95A8-E9306A531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2F6FD5-CD7F-41C7-99E3-A1EBCBDA1B26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61951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ABC53E0-CE2F-431E-8E54-357E9A69150D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10758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2F5E57-0C25-4E71-8260-60E8642FF6A1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62782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CE01FF-5415-491A-A851-8C8B9E15D225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11024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7EF4F9-BB84-40E3-8C77-834773247CA0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383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2F6FD5-CD7F-41C7-99E3-A1EBCBDA1B26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6547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353423-796E-4510-A3A7-EEAD1166A52C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71324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52CA64-7EE7-4E71-B7FB-8830D7148AC4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89536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1E1614-7714-41FA-8DD2-1614F1E885CA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66206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ABC53E0-CE2F-431E-8E54-357E9A69150D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20116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17C7BE-A932-4D6F-958B-BE9061D14B6C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85850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ABC53E0-CE2F-431E-8E54-357E9A69150D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43947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ABC53E0-CE2F-431E-8E54-357E9A69150D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1078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0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0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folHlink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B687527A-81F0-492E-B049-63854CDFED67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57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6" name="Rectangle 2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DCDFA66-1772-4BDF-ACD7-A0B242DC5F41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835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6" name="Rectangle 2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50B58DF-FE4A-49EC-AED9-6BD3C55CDE47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2554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136E77E-CEB3-48E0-B20C-F9D661C43BA9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99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64D3F6C-75E3-4B9E-A625-29C362758AF6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5140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8A79D70-BCF2-4028-B56A-88FAB9D38B2A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982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563DB1A-7CC4-4A21-96F2-EDB638F30AD0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9874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EDAAD7C-8D67-40B5-BD2D-27FD1C4331DD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4281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84B96D9-71B3-4C64-88E8-48BFE0F56D8D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1895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4C00D28-2873-4FF2-ACE0-723CD0B3B8A3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3719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8E39F55-467E-449A-A750-F19C9B007087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691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6" name="Rectangle 2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7B54E2B-63FC-4CFF-9E07-9735F2B0BFF3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1067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95CF00E-CC42-4BFC-A804-0C2319DF19D8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4680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7CC88D2-B80E-41A1-8537-5D2DFCDA91F2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34046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517926B-8E79-4CF3-A86F-6AB5AE524462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700944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ru-RU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3337DB4-3FC7-45A8-8DDC-31747C099140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922848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587C005-F09A-497C-92D1-9AF737201819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808646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ru-RU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7D86E56-7546-48EB-B62C-25293ECE1D69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924653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397FEFA-5C61-458A-8BBE-E2D2B9EE9D1B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0521346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BE0A63F-6E05-42BA-A5F8-3D81C61BF671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5247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656BAE3-75E0-43D9-BACB-EB5058DB845E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455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6" name="Rectangle 2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3D4FF9D-73FE-4F3F-920A-C6B7A02726DB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496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7" name="Rectangle 2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38A602C-A26E-4D66-B8B6-639FF2880D29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732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9" name="Rectangle 2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10BD906-ED33-4BF9-BD04-4B7DD1200DF8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932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5" name="Rectangle 2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7F350A8-A696-4903-A406-A34E5A90A53C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749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4" name="Rectangle 2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614ED53-D99A-4140-8B23-485EF621A000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882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7" name="Rectangle 2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0E662AC-F21B-4B18-9791-63A4EF8B9BB4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298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0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7" name="Rectangle 20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D16DE09-EA12-4226-B011-D8D5FA961E89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926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folHlink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 eaLnBrk="1" hangingPunct="1">
              <a:defRPr sz="1400">
                <a:latin typeface="+mj-lt"/>
              </a:defRPr>
            </a:lvl2pPr>
          </a:lstStyle>
          <a:p>
            <a:pPr lvl="1">
              <a:defRPr/>
            </a:pPr>
            <a:fld id="{42119F8A-829B-44B1-BE6E-0AD2AF2E41DF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32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/>
              <a:t>поиск знаний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  <a:lvl2pPr lvl="1">
              <a:defRPr/>
            </a:lvl2pPr>
          </a:lstStyle>
          <a:p>
            <a:pPr lvl="1">
              <a:defRPr/>
            </a:pPr>
            <a:fld id="{7A2DDAE8-9F34-4E75-B94A-87D205C66378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33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  <p:sldLayoutId id="2147484334" r:id="rId12"/>
    <p:sldLayoutId id="2147484328" r:id="rId13"/>
    <p:sldLayoutId id="2147484335" r:id="rId14"/>
    <p:sldLayoutId id="2147484329" r:id="rId15"/>
    <p:sldLayoutId id="2147484330" r:id="rId16"/>
    <p:sldLayoutId id="2147484331" r:id="rId1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olstykh.com/docs/&#1057;&#1083;&#1072;&#1081;&#1076;&#1099;/Creating%20Internet-applications/&#1042;&#1074;&#1077;&#1076;&#1077;&#1085;&#1080;&#1077;%20&#1074;%20Web-&#1090;&#1077;&#1093;&#1085;&#1086;&#1083;&#1086;&#1075;&#1080;&#1080;.ppt#1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Relationship Id="rId9" Type="http://schemas.openxmlformats.org/officeDocument/2006/relationships/hyperlink" Target="http://tolstykh.com/docs/&#1057;&#1083;&#1072;&#1081;&#1076;&#1099;/Advanced%20Internet-technologies/&#1054;&#1073;&#1083;&#1072;&#1095;&#1085;&#1099;&#1077;%20&#1074;&#1099;&#1095;&#1080;&#1089;&#1083;&#1077;&#1085;&#1080;&#1103;.pp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lstykh.com/docs/&#1057;&#1083;&#1072;&#1081;&#1076;&#1099;/WCF/&#1042;&#1074;&#1077;&#1076;&#1077;&#1085;&#1080;&#1077;%20&#1074;%20WCF.pp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hyperlink" Target="http://www.tolstykh.com/docs/&#1057;&#1083;&#1072;&#1081;&#1076;&#1099;/Creating%20Internet-applications/Web-&#1089;&#1077;&#1088;&#1074;&#1080;&#1089;&#1099;.ppt" TargetMode="External"/><Relationship Id="rId7" Type="http://schemas.openxmlformats.org/officeDocument/2006/relationships/hyperlink" Target="https://www.google.com/search?q=gRPC+&amp;rlz=1C1GCEU_ruUA819UA819&amp;sxsrf=AOaemvKjSa3lwdBq3fCBftg7kt1xkjUuCg:1632137077366&amp;ei=dW9IYcneFcGSrgSnhbCYAw&amp;oq=gRPC+&amp;gs_lcp=Cgdnd3Mtd2l6EAMyBAgjECcyBAgjECcyBAgjECcyBAgAEEMyBAgAEEMyBQgAEIAEMgUIABCABDIFCAAQgAQyBQgAEIAEMgUIABCABEoECEEYAFC35wtYt-cLYK7wC2gAcAJ4AIABoQGIAaEBkgEDMC4xmAEAoAECoAEBwAEB&amp;sclient=gws-wiz&amp;ved=0ahUKEwiJ7eG1uI3zAhVBiYsKHacCDDMQ4dUDCA4&amp;uact=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#q=filetype:svc+service" TargetMode="External"/><Relationship Id="rId5" Type="http://schemas.openxmlformats.org/officeDocument/2006/relationships/hyperlink" Target="https://www.google.com/#q=filetype:asmx+servsce" TargetMode="External"/><Relationship Id="rId4" Type="http://schemas.openxmlformats.org/officeDocument/2006/relationships/hyperlink" Target="http://www.tolstykh.com/docs/&#1057;&#1083;&#1072;&#1081;&#1076;&#1099;/WCF/&#1042;&#1074;&#1077;&#1076;&#1077;&#1085;&#1080;&#1077;%20&#1074;%20WCF.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75438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/>
              <a:t>SOA 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dirty="0" smtClean="0"/>
              <a:t>Service Oriented Architecture</a:t>
            </a:r>
            <a:endParaRPr lang="ru-RU" dirty="0" smtClean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EE90A56-BE86-4B2C-BA99-58FD5ACE8AA7}" type="slidenum">
              <a:rPr lang="ru-RU"/>
              <a:pPr lvl="1">
                <a:defRPr/>
              </a:pPr>
              <a:t>1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9221" name="Rectangle 11"/>
          <p:cNvSpPr>
            <a:spLocks noChangeArrowheads="1"/>
          </p:cNvSpPr>
          <p:nvPr/>
        </p:nvSpPr>
        <p:spPr bwMode="auto">
          <a:xfrm>
            <a:off x="838200" y="3351947"/>
            <a:ext cx="5181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dirty="0" smtClean="0"/>
              <a:t>В </a:t>
            </a:r>
            <a:r>
              <a:rPr lang="ru-RU" sz="2000" dirty="0"/>
              <a:t>корпоративных приложениях мы застряли в архитектуре клиент-сервер. </a:t>
            </a:r>
            <a:r>
              <a:rPr lang="ru-RU" sz="2000" dirty="0" smtClean="0"/>
              <a:t>Многие </a:t>
            </a:r>
            <a:r>
              <a:rPr lang="ru-RU" sz="2000" dirty="0"/>
              <a:t>просто до конца не понимают, что </a:t>
            </a:r>
            <a:r>
              <a:rPr lang="ru-RU" sz="2000" dirty="0" smtClean="0"/>
              <a:t>такое </a:t>
            </a:r>
            <a:r>
              <a:rPr lang="en-US" sz="2000" dirty="0" smtClean="0"/>
              <a:t>SOA</a:t>
            </a:r>
            <a:r>
              <a:rPr lang="ru-RU" sz="2000" dirty="0" smtClean="0"/>
              <a:t>, </a:t>
            </a:r>
            <a:r>
              <a:rPr lang="ru-RU" sz="2000" dirty="0"/>
              <a:t>где использовать, и какие мы получаем преимущества.</a:t>
            </a:r>
            <a:endParaRPr kumimoji="1" lang="en-US" altLang="ru-RU" sz="2000" dirty="0"/>
          </a:p>
        </p:txBody>
      </p:sp>
      <p:pic>
        <p:nvPicPr>
          <p:cNvPr id="9222" name="Picture 12" descr="j03005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27813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199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8620" y="6172200"/>
            <a:ext cx="646113" cy="381000"/>
          </a:xfrm>
        </p:spPr>
        <p:txBody>
          <a:bodyPr/>
          <a:lstStyle/>
          <a:p>
            <a:pPr lvl="1">
              <a:defRPr/>
            </a:pPr>
            <a:fld id="{20E8ED59-8C8D-4935-8618-44BDB0070D81}" type="slidenum">
              <a:rPr lang="ru-RU"/>
              <a:pPr lvl="1">
                <a:defRPr/>
              </a:pPr>
              <a:t>10</a:t>
            </a:fld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848958" y="457200"/>
            <a:ext cx="81057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WCF </a:t>
            </a: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и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.Net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Core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8023107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WCF</a:t>
            </a:r>
            <a:r>
              <a:rPr lang="en-US" sz="1800" dirty="0" smtClean="0"/>
              <a:t> </a:t>
            </a:r>
            <a:r>
              <a:rPr lang="ru-RU" sz="1800" dirty="0" smtClean="0"/>
              <a:t>стала большой, громоздкой и только </a:t>
            </a:r>
            <a:r>
              <a:rPr lang="en-US" sz="1800" dirty="0" smtClean="0"/>
              <a:t>Windows</a:t>
            </a:r>
            <a:r>
              <a:rPr lang="ru-RU" sz="1800" dirty="0" smtClean="0"/>
              <a:t> средой, чтобы легко перенести в кроссплатформенную </a:t>
            </a:r>
            <a:r>
              <a:rPr lang="en-US" sz="1800" dirty="0" err="1">
                <a:solidFill>
                  <a:srgbClr val="FFFF00"/>
                </a:solidFill>
              </a:rPr>
              <a:t>.Net</a:t>
            </a:r>
            <a:r>
              <a:rPr lang="en-US" sz="1800" dirty="0">
                <a:solidFill>
                  <a:srgbClr val="FFFF00"/>
                </a:solidFill>
              </a:rPr>
              <a:t> Core </a:t>
            </a:r>
            <a:r>
              <a:rPr lang="ru-RU" sz="1800" dirty="0" smtClean="0"/>
              <a:t>. Кроме того, </a:t>
            </a:r>
            <a:r>
              <a:rPr lang="en-US" sz="1800" dirty="0" smtClean="0"/>
              <a:t>Microsoft</a:t>
            </a:r>
            <a:r>
              <a:rPr lang="ru-RU" sz="1800" dirty="0" smtClean="0"/>
              <a:t> выбрали модный сегодня </a:t>
            </a:r>
            <a:r>
              <a:rPr lang="en-US" sz="1800" dirty="0"/>
              <a:t>RESTful </a:t>
            </a:r>
            <a:r>
              <a:rPr lang="en-US" sz="1800" dirty="0" smtClean="0"/>
              <a:t>API </a:t>
            </a:r>
            <a:r>
              <a:rPr lang="ru-RU" sz="1800" dirty="0" smtClean="0"/>
              <a:t>и в </a:t>
            </a:r>
            <a:r>
              <a:rPr lang="en-US" sz="1800" dirty="0" err="1" smtClean="0">
                <a:solidFill>
                  <a:srgbClr val="FFFF00"/>
                </a:solidFill>
              </a:rPr>
              <a:t>.Net</a:t>
            </a:r>
            <a:r>
              <a:rPr lang="en-US" sz="1800" dirty="0" smtClean="0">
                <a:solidFill>
                  <a:srgbClr val="FFFF00"/>
                </a:solidFill>
              </a:rPr>
              <a:t> Core </a:t>
            </a:r>
            <a:r>
              <a:rPr lang="ru-RU" sz="1800" dirty="0" smtClean="0"/>
              <a:t>пока отказались от </a:t>
            </a:r>
            <a:r>
              <a:rPr lang="en-US" sz="1800" dirty="0" smtClean="0"/>
              <a:t>SOAP.</a:t>
            </a:r>
            <a:endParaRPr lang="ru-RU" sz="1800" dirty="0" smtClean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dirty="0" smtClean="0"/>
              <a:t>Разработчиками </a:t>
            </a:r>
            <a:r>
              <a:rPr lang="ru-RU" sz="1800" dirty="0">
                <a:solidFill>
                  <a:srgbClr val="FFFF00"/>
                </a:solidFill>
              </a:rPr>
              <a:t>.</a:t>
            </a:r>
            <a:r>
              <a:rPr lang="ru-RU" sz="1800" dirty="0" err="1">
                <a:solidFill>
                  <a:srgbClr val="FFFF00"/>
                </a:solidFill>
              </a:rPr>
              <a:t>Net</a:t>
            </a:r>
            <a:r>
              <a:rPr lang="ru-RU" sz="1800" dirty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Foundation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/>
              <a:t>был </a:t>
            </a:r>
            <a:r>
              <a:rPr lang="ru-RU" sz="1800" dirty="0" smtClean="0"/>
              <a:t>принят порт (</a:t>
            </a:r>
            <a:r>
              <a:rPr lang="en-US" sz="1800" dirty="0">
                <a:solidFill>
                  <a:srgbClr val="FFFF00"/>
                </a:solidFill>
              </a:rPr>
              <a:t>Core WCF</a:t>
            </a:r>
            <a:r>
              <a:rPr lang="ru-RU" sz="1800" dirty="0" smtClean="0"/>
              <a:t>) для </a:t>
            </a:r>
            <a:r>
              <a:rPr lang="ru-RU" sz="1800" dirty="0">
                <a:solidFill>
                  <a:srgbClr val="FFFF00"/>
                </a:solidFill>
              </a:rPr>
              <a:t>.</a:t>
            </a:r>
            <a:r>
              <a:rPr lang="ru-RU" sz="1800" dirty="0" err="1">
                <a:solidFill>
                  <a:srgbClr val="FFFF00"/>
                </a:solidFill>
              </a:rPr>
              <a:t>Net</a:t>
            </a:r>
            <a:r>
              <a:rPr lang="ru-RU" sz="1800" dirty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Core</a:t>
            </a:r>
            <a:r>
              <a:rPr lang="ru-RU" sz="1800" dirty="0" smtClean="0"/>
              <a:t>, что даёт </a:t>
            </a:r>
            <a:r>
              <a:rPr lang="ru-RU" sz="1800" dirty="0"/>
              <a:t>сообществу </a:t>
            </a:r>
            <a:r>
              <a:rPr lang="ru-RU" sz="1800" dirty="0">
                <a:solidFill>
                  <a:srgbClr val="FFFF00"/>
                </a:solidFill>
              </a:rPr>
              <a:t>WCF</a:t>
            </a:r>
            <a:r>
              <a:rPr lang="ru-RU" sz="1800" dirty="0"/>
              <a:t> повод для оптимизма. Предстоит пройти долгий путь, прежде чем они смогут использовать все хорошее, что есть в экосистеме </a:t>
            </a:r>
            <a:r>
              <a:rPr lang="ru-RU" sz="1800" dirty="0">
                <a:solidFill>
                  <a:srgbClr val="FFFF00"/>
                </a:solidFill>
              </a:rPr>
              <a:t>.</a:t>
            </a:r>
            <a:r>
              <a:rPr lang="ru-RU" sz="1800" dirty="0" err="1">
                <a:solidFill>
                  <a:srgbClr val="FFFF00"/>
                </a:solidFill>
              </a:rPr>
              <a:t>Net</a:t>
            </a:r>
            <a:r>
              <a:rPr lang="ru-RU" sz="1800" dirty="0">
                <a:solidFill>
                  <a:srgbClr val="FFFF00"/>
                </a:solidFill>
              </a:rPr>
              <a:t> </a:t>
            </a:r>
            <a:r>
              <a:rPr lang="ru-RU" sz="1800" dirty="0" err="1">
                <a:solidFill>
                  <a:srgbClr val="FFFF00"/>
                </a:solidFill>
              </a:rPr>
              <a:t>Core</a:t>
            </a:r>
            <a:r>
              <a:rPr lang="ru-RU" sz="1800" dirty="0"/>
              <a:t>.</a:t>
            </a:r>
            <a:endParaRPr lang="ru-RU" sz="1800" dirty="0" smtClean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dirty="0" smtClean="0"/>
              <a:t>Как </a:t>
            </a:r>
            <a:r>
              <a:rPr lang="ru-RU" sz="1800" dirty="0"/>
              <a:t>«</a:t>
            </a:r>
            <a:r>
              <a:rPr lang="ru-RU" sz="1800" dirty="0" smtClean="0"/>
              <a:t>новая урезанная версия </a:t>
            </a:r>
            <a:r>
              <a:rPr lang="en-US" sz="1800" dirty="0" smtClean="0"/>
              <a:t>WCF</a:t>
            </a:r>
            <a:r>
              <a:rPr lang="ru-RU" sz="1800" dirty="0"/>
              <a:t>»</a:t>
            </a:r>
            <a:r>
              <a:rPr lang="en-US" sz="1800" dirty="0" smtClean="0"/>
              <a:t> </a:t>
            </a:r>
            <a:r>
              <a:rPr lang="ru-RU" sz="1800" dirty="0" smtClean="0"/>
              <a:t>для </a:t>
            </a:r>
            <a:r>
              <a:rPr lang="en-US" sz="1800" dirty="0" err="1">
                <a:solidFill>
                  <a:srgbClr val="FFFF00"/>
                </a:solidFill>
              </a:rPr>
              <a:t>.Net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FF00"/>
                </a:solidFill>
              </a:rPr>
              <a:t>Core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smtClean="0"/>
              <a:t>сегодня развивается</a:t>
            </a:r>
            <a:r>
              <a:rPr lang="en-US" sz="1800" dirty="0" smtClean="0"/>
              <a:t> </a:t>
            </a:r>
            <a:r>
              <a:rPr lang="ru-RU" sz="1800" b="1" dirty="0" err="1" smtClean="0">
                <a:solidFill>
                  <a:srgbClr val="FFFF00"/>
                </a:solidFill>
              </a:rPr>
              <a:t>gRPC</a:t>
            </a:r>
            <a:r>
              <a:rPr lang="ru-RU" sz="1800" dirty="0"/>
              <a:t> </a:t>
            </a:r>
            <a:r>
              <a:rPr lang="ru-RU" sz="1800" dirty="0" smtClean="0"/>
              <a:t>— </a:t>
            </a:r>
            <a:r>
              <a:rPr lang="ru-RU" sz="1800" dirty="0"/>
              <a:t>это </a:t>
            </a:r>
            <a:r>
              <a:rPr lang="ru-RU" sz="1800" dirty="0" err="1" smtClean="0"/>
              <a:t>фреймворк</a:t>
            </a:r>
            <a:r>
              <a:rPr lang="ru-RU" sz="1800" dirty="0" smtClean="0"/>
              <a:t> для скоростных </a:t>
            </a:r>
            <a:r>
              <a:rPr lang="ru-RU" sz="1800" dirty="0" err="1" smtClean="0"/>
              <a:t>микросервисов</a:t>
            </a:r>
            <a:r>
              <a:rPr lang="ru-RU" sz="1800" dirty="0" smtClean="0"/>
              <a:t> от </a:t>
            </a:r>
            <a:r>
              <a:rPr lang="en-US" sz="1800" dirty="0" smtClean="0"/>
              <a:t>Google</a:t>
            </a:r>
            <a:r>
              <a:rPr lang="ru-RU" sz="1800" dirty="0" smtClean="0"/>
              <a:t>. Основан на транспортном протоколе  </a:t>
            </a:r>
            <a:r>
              <a:rPr lang="ru-RU" sz="1800" dirty="0">
                <a:hlinkClick r:id="rId3"/>
              </a:rPr>
              <a:t>HTTP/2</a:t>
            </a:r>
            <a:r>
              <a:rPr lang="ru-RU" sz="1800" dirty="0"/>
              <a:t> </a:t>
            </a:r>
            <a:r>
              <a:rPr lang="en-US" sz="1800" dirty="0" smtClean="0"/>
              <a:t>(</a:t>
            </a:r>
            <a:r>
              <a:rPr lang="ru-RU" sz="1800" dirty="0" smtClean="0"/>
              <a:t>только </a:t>
            </a:r>
            <a:r>
              <a:rPr lang="en-US" sz="1800" dirty="0" smtClean="0"/>
              <a:t>HTTP) </a:t>
            </a:r>
            <a:r>
              <a:rPr lang="ru-RU" sz="1800" dirty="0" smtClean="0"/>
              <a:t>и </a:t>
            </a:r>
            <a:r>
              <a:rPr lang="ru-RU" sz="1800" dirty="0"/>
              <a:t>протоколе </a:t>
            </a:r>
            <a:r>
              <a:rPr lang="ru-RU" sz="1800" dirty="0" err="1" smtClean="0"/>
              <a:t>Protobuf</a:t>
            </a:r>
            <a:r>
              <a:rPr lang="en-US" sz="1800" dirty="0" smtClean="0"/>
              <a:t> </a:t>
            </a:r>
            <a:r>
              <a:rPr lang="ru-RU" sz="1800" dirty="0" smtClean="0"/>
              <a:t> </a:t>
            </a:r>
            <a:r>
              <a:rPr lang="ru-RU" sz="1800" dirty="0"/>
              <a:t>— </a:t>
            </a:r>
            <a:r>
              <a:rPr lang="ru-RU" sz="1800" dirty="0" smtClean="0"/>
              <a:t> контракт обмена данными </a:t>
            </a:r>
            <a:r>
              <a:rPr lang="ru-RU" sz="1800" dirty="0"/>
              <a:t>(бинарная </a:t>
            </a:r>
            <a:r>
              <a:rPr lang="en-US" sz="1800" dirty="0" smtClean="0"/>
              <a:t>Google</a:t>
            </a:r>
            <a:r>
              <a:rPr lang="ru-RU" sz="1800" dirty="0" smtClean="0"/>
              <a:t> альтернатива JSON </a:t>
            </a:r>
            <a:r>
              <a:rPr lang="ru-RU" sz="1800" dirty="0"/>
              <a:t>или </a:t>
            </a:r>
            <a:r>
              <a:rPr lang="en-US" sz="1800" dirty="0" smtClean="0"/>
              <a:t>SOAP </a:t>
            </a:r>
            <a:r>
              <a:rPr lang="ru-RU" sz="1800" dirty="0" smtClean="0"/>
              <a:t>XML), поддерживает более 10 языков</a:t>
            </a:r>
            <a:r>
              <a:rPr lang="ru-RU" sz="1800" dirty="0"/>
              <a:t> </a:t>
            </a:r>
            <a:r>
              <a:rPr lang="ru-RU" sz="1800" dirty="0" smtClean="0"/>
              <a:t>для </a:t>
            </a:r>
            <a:r>
              <a:rPr lang="en-US" sz="1800" dirty="0"/>
              <a:t>Windows, Linux, </a:t>
            </a:r>
            <a:r>
              <a:rPr lang="en-US" sz="1800" dirty="0" smtClean="0"/>
              <a:t>Mac</a:t>
            </a:r>
            <a:r>
              <a:rPr lang="ru-RU" sz="1800" dirty="0" smtClean="0"/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dirty="0" smtClean="0"/>
              <a:t>…</a:t>
            </a:r>
            <a:r>
              <a:rPr lang="ru-RU" sz="1800" dirty="0"/>
              <a:t> </a:t>
            </a:r>
            <a:r>
              <a:rPr lang="ru-RU" sz="1800" dirty="0" smtClean="0"/>
              <a:t>однако, реализация </a:t>
            </a:r>
            <a:r>
              <a:rPr lang="ru-RU" sz="1800" dirty="0" err="1"/>
              <a:t>gRPC</a:t>
            </a:r>
            <a:r>
              <a:rPr lang="ru-RU" sz="1800" dirty="0"/>
              <a:t> API намного медленнее, чем </a:t>
            </a:r>
            <a:r>
              <a:rPr lang="ru-RU" sz="1800" dirty="0" smtClean="0"/>
              <a:t>реализация популярного </a:t>
            </a:r>
            <a:r>
              <a:rPr lang="ru-RU" sz="1800" dirty="0"/>
              <a:t>REST </a:t>
            </a:r>
            <a:r>
              <a:rPr lang="ru-RU" sz="1800" dirty="0" smtClean="0"/>
              <a:t>API (</a:t>
            </a:r>
            <a:r>
              <a:rPr lang="ru-RU" sz="1800" dirty="0"/>
              <a:t>отсутствие встроенной поддержки </a:t>
            </a:r>
            <a:r>
              <a:rPr lang="ru-RU" sz="1800" dirty="0" err="1"/>
              <a:t>gRPC</a:t>
            </a:r>
            <a:r>
              <a:rPr lang="ru-RU" sz="1800" dirty="0"/>
              <a:t> в сторонних инструментах</a:t>
            </a:r>
            <a:r>
              <a:rPr lang="ru-RU" sz="1800" dirty="0" smtClean="0"/>
              <a:t>).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25722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96200" cy="914400"/>
          </a:xfrm>
        </p:spPr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ea typeface="+mn-ea"/>
                <a:cs typeface="+mn-cs"/>
              </a:rPr>
              <a:t>gRPC</a:t>
            </a:r>
            <a:endParaRPr lang="en-US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006839"/>
              </p:ext>
            </p:extLst>
          </p:nvPr>
        </p:nvGraphicFramePr>
        <p:xfrm>
          <a:off x="857232" y="1295400"/>
          <a:ext cx="7696200" cy="5121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1214"/>
                <a:gridCol w="2564987"/>
                <a:gridCol w="3809999"/>
              </a:tblGrid>
              <a:tr h="405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0070C0"/>
                          </a:solidFill>
                          <a:effectLst/>
                        </a:rPr>
                        <a:t>Language</a:t>
                      </a:r>
                      <a:endParaRPr lang="en-US" sz="1800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0070C0"/>
                          </a:solidFill>
                          <a:effectLst/>
                        </a:rPr>
                        <a:t>Platform</a:t>
                      </a:r>
                      <a:endParaRPr lang="en-US" sz="1800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0070C0"/>
                          </a:solidFill>
                          <a:effectLst/>
                        </a:rPr>
                        <a:t>Compilers / SDK</a:t>
                      </a:r>
                      <a:endParaRPr lang="en-US" sz="1800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</a:tr>
              <a:tr h="257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0070C0"/>
                          </a:solidFill>
                          <a:effectLst/>
                        </a:rPr>
                        <a:t>C/C++</a:t>
                      </a:r>
                      <a:endParaRPr lang="en-US" sz="1800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Linux, Mac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GCC 4.9+, Clang 3.4+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</a:tr>
              <a:tr h="3263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0070C0"/>
                          </a:solidFill>
                          <a:effectLst/>
                        </a:rPr>
                        <a:t>C/C++</a:t>
                      </a:r>
                      <a:endParaRPr lang="en-US" sz="1800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Windows 7+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Visual Studio 2015+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</a:tr>
              <a:tr h="257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0070C0"/>
                          </a:solidFill>
                          <a:effectLst/>
                        </a:rPr>
                        <a:t>C#</a:t>
                      </a:r>
                      <a:endParaRPr lang="en-US" sz="1800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Linux, Mac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.NET Core, Mono 4+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</a:tr>
              <a:tr h="3263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0070C0"/>
                          </a:solidFill>
                          <a:effectLst/>
                        </a:rPr>
                        <a:t>C#</a:t>
                      </a:r>
                      <a:endParaRPr lang="en-US" sz="1800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Windows 7+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.NET Core, NET 4.5+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</a:tr>
              <a:tr h="297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0070C0"/>
                          </a:solidFill>
                          <a:effectLst/>
                        </a:rPr>
                        <a:t>Dart</a:t>
                      </a:r>
                      <a:endParaRPr lang="en-US" sz="1800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Windows, Linux, Mac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Dart 2.2+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</a:tr>
              <a:tr h="313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0070C0"/>
                          </a:solidFill>
                          <a:effectLst/>
                        </a:rPr>
                        <a:t>Go</a:t>
                      </a:r>
                      <a:endParaRPr lang="en-US" sz="1800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Windows, Linux, Mac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Go 1.13+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</a:tr>
              <a:tr h="502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0070C0"/>
                          </a:solidFill>
                          <a:effectLst/>
                        </a:rPr>
                        <a:t>Java</a:t>
                      </a:r>
                      <a:endParaRPr lang="en-US" sz="1800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Windows, Linux, Mac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JDK 8 recommended (Jelly Bean+ for Android)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</a:tr>
              <a:tr h="311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err="1" smtClean="0">
                          <a:solidFill>
                            <a:srgbClr val="0070C0"/>
                          </a:solidFill>
                          <a:effectLst/>
                        </a:rPr>
                        <a:t>Kotlin</a:t>
                      </a:r>
                      <a:r>
                        <a:rPr lang="en-US" sz="1800" noProof="0" dirty="0" smtClean="0">
                          <a:solidFill>
                            <a:srgbClr val="0070C0"/>
                          </a:solidFill>
                          <a:effectLst/>
                        </a:rPr>
                        <a:t>/JVM</a:t>
                      </a:r>
                      <a:endParaRPr lang="en-US" sz="1800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Windows, Linux, Mac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err="1" smtClean="0">
                          <a:effectLst/>
                        </a:rPr>
                        <a:t>Kotlin</a:t>
                      </a:r>
                      <a:r>
                        <a:rPr lang="en-US" sz="1800" noProof="0" dirty="0" smtClean="0">
                          <a:effectLst/>
                        </a:rPr>
                        <a:t> 1.3+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</a:tr>
              <a:tr h="357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0070C0"/>
                          </a:solidFill>
                          <a:effectLst/>
                        </a:rPr>
                        <a:t>Node.js</a:t>
                      </a:r>
                      <a:endParaRPr lang="en-US" sz="1800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Windows, Linux, Mac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Node v4+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</a:tr>
              <a:tr h="298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0070C0"/>
                          </a:solidFill>
                          <a:effectLst/>
                        </a:rPr>
                        <a:t>Objective-C</a:t>
                      </a:r>
                      <a:endParaRPr lang="en-US" sz="1800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Mac OS X 10.11+, iOS 7.0+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err="1" smtClean="0">
                          <a:effectLst/>
                        </a:rPr>
                        <a:t>Xcode</a:t>
                      </a:r>
                      <a:r>
                        <a:rPr lang="en-US" sz="1800" noProof="0" dirty="0" smtClean="0">
                          <a:effectLst/>
                        </a:rPr>
                        <a:t> 7.2+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</a:tr>
              <a:tr h="257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0070C0"/>
                          </a:solidFill>
                          <a:effectLst/>
                        </a:rPr>
                        <a:t>PHP (beta)</a:t>
                      </a:r>
                      <a:endParaRPr lang="en-US" sz="1800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Linux, Mac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PHP 5.5+, PHP 7.0+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</a:tr>
              <a:tr h="290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0070C0"/>
                          </a:solidFill>
                          <a:effectLst/>
                        </a:rPr>
                        <a:t>Python</a:t>
                      </a:r>
                      <a:endParaRPr lang="en-US" sz="1800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Windows, Linux, Mac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Python 2.7, Python 3.4+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</a:tr>
              <a:tr h="435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0070C0"/>
                          </a:solidFill>
                          <a:effectLst/>
                        </a:rPr>
                        <a:t>Ruby</a:t>
                      </a:r>
                      <a:endParaRPr lang="en-US" sz="1800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Windows, Linux, Mac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Ruby 2.3+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32" marR="51132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16143" y="6146454"/>
            <a:ext cx="493713" cy="381000"/>
          </a:xfrm>
        </p:spPr>
        <p:txBody>
          <a:bodyPr/>
          <a:lstStyle/>
          <a:p>
            <a:pPr lvl="1">
              <a:defRPr/>
            </a:pPr>
            <a:fld id="{A7B54E2B-63FC-4CFF-9E07-9735F2B0BFF3}" type="slidenum">
              <a:rPr lang="ru-RU" smtClean="0"/>
              <a:pPr lvl="1">
                <a:defRPr/>
              </a:pPr>
              <a:t>11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641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8620" y="6172200"/>
            <a:ext cx="646113" cy="381000"/>
          </a:xfrm>
        </p:spPr>
        <p:txBody>
          <a:bodyPr/>
          <a:lstStyle/>
          <a:p>
            <a:pPr lvl="1">
              <a:defRPr/>
            </a:pPr>
            <a:fld id="{20E8ED59-8C8D-4935-8618-44BDB0070D81}" type="slidenum">
              <a:rPr lang="ru-RU"/>
              <a:pPr lvl="1">
                <a:defRPr/>
              </a:pPr>
              <a:t>12</a:t>
            </a:fld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848958" y="381000"/>
            <a:ext cx="81057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Protobuf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и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HTTP 2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697571" y="1088886"/>
            <a:ext cx="8221494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ru-RU" sz="2000" dirty="0" smtClean="0"/>
              <a:t>Формат </a:t>
            </a:r>
            <a:r>
              <a:rPr lang="ru-RU" sz="2000" dirty="0"/>
              <a:t>обмена сообщениями </a:t>
            </a:r>
            <a:r>
              <a:rPr lang="en-US" sz="2000" dirty="0" err="1">
                <a:solidFill>
                  <a:srgbClr val="FFFF00"/>
                </a:solidFill>
              </a:rPr>
              <a:t>Protobuf</a:t>
            </a:r>
            <a:r>
              <a:rPr lang="ru-RU" sz="2000" dirty="0" smtClean="0"/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endParaRPr lang="ru-RU" sz="1200" dirty="0" smtClean="0"/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Независимость от платформы и </a:t>
            </a:r>
            <a:r>
              <a:rPr lang="ru-RU" sz="1800" dirty="0" smtClean="0"/>
              <a:t>языка;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800" dirty="0" err="1"/>
              <a:t>Сериализует</a:t>
            </a:r>
            <a:r>
              <a:rPr lang="ru-RU" sz="1800" dirty="0"/>
              <a:t> и </a:t>
            </a:r>
            <a:r>
              <a:rPr lang="ru-RU" sz="1800" dirty="0" err="1"/>
              <a:t>десериализует</a:t>
            </a:r>
            <a:r>
              <a:rPr lang="ru-RU" sz="1800" dirty="0"/>
              <a:t> структурированные данные для передачи в двоичном </a:t>
            </a:r>
            <a:r>
              <a:rPr lang="ru-RU" sz="1800" dirty="0" smtClean="0"/>
              <a:t>формате по </a:t>
            </a:r>
            <a:r>
              <a:rPr lang="en-US" sz="1800" dirty="0" smtClean="0"/>
              <a:t>HTTP</a:t>
            </a:r>
            <a:r>
              <a:rPr lang="ru-RU" sz="1800" dirty="0" smtClean="0"/>
              <a:t>;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Поскольку он является сильно сжатым форматом, </a:t>
            </a:r>
            <a:r>
              <a:rPr lang="ru-RU" sz="1800" dirty="0" smtClean="0"/>
              <a:t>то не </a:t>
            </a:r>
            <a:r>
              <a:rPr lang="ru-RU" sz="1800" dirty="0"/>
              <a:t>обеспечивает </a:t>
            </a:r>
            <a:r>
              <a:rPr lang="ru-RU" sz="1800" dirty="0" smtClean="0"/>
              <a:t>удобочитаемости как JSON</a:t>
            </a:r>
            <a:r>
              <a:rPr lang="ru-RU" sz="1800" dirty="0"/>
              <a:t> </a:t>
            </a:r>
            <a:r>
              <a:rPr lang="ru-RU" sz="1800" dirty="0" smtClean="0"/>
              <a:t>или</a:t>
            </a:r>
            <a:r>
              <a:rPr lang="en-US" sz="1800" dirty="0" smtClean="0"/>
              <a:t> XML</a:t>
            </a:r>
            <a:r>
              <a:rPr lang="ru-RU" sz="1800" dirty="0" smtClean="0"/>
              <a:t>;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Передача данных происходит </a:t>
            </a:r>
            <a:r>
              <a:rPr lang="ru-RU" sz="1800" dirty="0" smtClean="0"/>
              <a:t>быстрее (в 7-10 раз), </a:t>
            </a:r>
            <a:r>
              <a:rPr lang="ru-RU" sz="1800" dirty="0"/>
              <a:t>потому что </a:t>
            </a:r>
            <a:r>
              <a:rPr lang="ru-RU" sz="1800" dirty="0" err="1"/>
              <a:t>Protobuf</a:t>
            </a:r>
            <a:r>
              <a:rPr lang="ru-RU" sz="1800" dirty="0"/>
              <a:t> уменьшает размер </a:t>
            </a:r>
            <a:r>
              <a:rPr lang="ru-RU" sz="1800" dirty="0" smtClean="0"/>
              <a:t>сообщений.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endParaRPr lang="ru-RU" sz="1800" dirty="0" smtClean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ru-RU" sz="1800" dirty="0" smtClean="0"/>
              <a:t>Передача и приём данных осуществляется через «заглушки» (точки доступа) сервиса и кли</a:t>
            </a:r>
            <a:r>
              <a:rPr lang="ru-RU" sz="1800" dirty="0"/>
              <a:t>е</a:t>
            </a:r>
            <a:r>
              <a:rPr lang="ru-RU" sz="1800" dirty="0" smtClean="0"/>
              <a:t>нта с одинаковыми </a:t>
            </a:r>
            <a:r>
              <a:rPr lang="ru-RU" sz="1800" dirty="0"/>
              <a:t>протоколами </a:t>
            </a:r>
            <a:r>
              <a:rPr lang="en-US" sz="1800" dirty="0" err="1"/>
              <a:t>Protobuf</a:t>
            </a:r>
            <a:r>
              <a:rPr lang="ru-RU" sz="1800" dirty="0"/>
              <a:t>.</a:t>
            </a:r>
            <a:endParaRPr lang="en-US" sz="1800" dirty="0"/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ru-RU" sz="2000" dirty="0" err="1"/>
              <a:t>gRPC</a:t>
            </a:r>
            <a:r>
              <a:rPr lang="ru-RU" sz="2000" dirty="0"/>
              <a:t> </a:t>
            </a:r>
            <a:r>
              <a:rPr lang="ru-RU" sz="2000" dirty="0" smtClean="0"/>
              <a:t>использует Интернет-протокол </a:t>
            </a:r>
            <a:r>
              <a:rPr lang="ru-RU" sz="2000" dirty="0">
                <a:solidFill>
                  <a:srgbClr val="FFFF00"/>
                </a:solidFill>
              </a:rPr>
              <a:t>HTTP </a:t>
            </a:r>
            <a:r>
              <a:rPr lang="ru-RU" sz="2000" dirty="0" smtClean="0">
                <a:solidFill>
                  <a:srgbClr val="FFFF00"/>
                </a:solidFill>
              </a:rPr>
              <a:t>2</a:t>
            </a:r>
            <a:endParaRPr lang="ru-RU" sz="2000" dirty="0" smtClean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endParaRPr lang="ru-RU" sz="1200" dirty="0" smtClean="0"/>
          </a:p>
          <a:p>
            <a:pPr marL="273050"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ru-RU" sz="1800" dirty="0" smtClean="0"/>
              <a:t>Клиент </a:t>
            </a:r>
            <a:r>
              <a:rPr lang="ru-RU" sz="1800" dirty="0" smtClean="0"/>
              <a:t>инициирует двунаправленную потоковую передачу. Он же завершает </a:t>
            </a:r>
            <a:r>
              <a:rPr lang="ru-RU" sz="1800" dirty="0"/>
              <a:t>соединение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61153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600" smtClean="0"/>
              <a:t>HTTP 1 </a:t>
            </a:r>
            <a:r>
              <a:rPr lang="ru-RU" altLang="ru-RU" sz="3600" smtClean="0"/>
              <a:t>и</a:t>
            </a:r>
            <a:r>
              <a:rPr lang="en-US" altLang="ru-RU" sz="3600" smtClean="0"/>
              <a:t> 2</a:t>
            </a:r>
            <a:endParaRPr lang="ru-RU" altLang="ru-RU" smtClean="0"/>
          </a:p>
        </p:txBody>
      </p:sp>
      <p:pic>
        <p:nvPicPr>
          <p:cNvPr id="17411" name="Picture 2" descr="https://habrastorage.org/files/b0e/2d2/6b3/b0e2d26b3e8b4838a1f2d2582dd159c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2888"/>
            <a:ext cx="284321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750" y="1844675"/>
            <a:ext cx="8353425" cy="45545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defRPr/>
            </a:pPr>
            <a:r>
              <a:rPr lang="ru-RU" sz="1600" dirty="0"/>
              <a:t>HTTP/2 разрабатывался для транспортировки контента с низким временем задержки.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/>
              <a:t>http</a:t>
            </a:r>
            <a:r>
              <a:rPr lang="ru-RU" sz="1600" dirty="0"/>
              <a:t>/</a:t>
            </a:r>
            <a:r>
              <a:rPr lang="en-US" sz="1600" dirty="0"/>
              <a:t>2 – </a:t>
            </a:r>
            <a:r>
              <a:rPr lang="ru-RU" sz="1600" dirty="0"/>
              <a:t>это бинарный протокол вместо текстового. Бинарные сообщения быстрее разбираются автоматически, но, в отличие от HTTP/1.x, не удобны для чтения человеком.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dirty="0"/>
              <a:t>Мультиплексирование потоков – передача нескольких асинхронных HTTP-запросов по одному TCP-соединению. Основное время связи клиент-сервер занимает создание TCP-соединения. В HTTP/1 каждый элемент (файл) страницы загружается в новом TCP-соединении. Могут осуществляться и несколько параллельных TCP-соединений.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600" dirty="0"/>
              <a:t>Сжатие заголовков (включая </a:t>
            </a:r>
            <a:r>
              <a:rPr lang="ru-RU" sz="1600" dirty="0" err="1"/>
              <a:t>куки</a:t>
            </a:r>
            <a:r>
              <a:rPr lang="ru-RU" sz="1600" dirty="0"/>
              <a:t>) методом </a:t>
            </a:r>
            <a:r>
              <a:rPr lang="en-US" sz="1600" dirty="0"/>
              <a:t>HPACK</a:t>
            </a:r>
            <a:r>
              <a:rPr lang="ru-RU" sz="1600" dirty="0"/>
              <a:t>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dirty="0" err="1"/>
              <a:t>Server</a:t>
            </a:r>
            <a:r>
              <a:rPr lang="ru-RU" sz="1600" dirty="0"/>
              <a:t> </a:t>
            </a:r>
            <a:r>
              <a:rPr lang="ru-RU" sz="1600" dirty="0" err="1"/>
              <a:t>Push</a:t>
            </a:r>
            <a:r>
              <a:rPr lang="ru-RU" sz="1600" dirty="0"/>
              <a:t> — несколько ответов на один запрос. То есть сервер может «предвидеть» новые запросы и заранее загружать ресурсы клиенту без  его непосредственного запроса.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600" dirty="0" err="1"/>
              <a:t>Приоритизация</a:t>
            </a:r>
            <a:r>
              <a:rPr lang="ru-RU" sz="1600" dirty="0"/>
              <a:t> запросов. Клиент может назначить приоритет потоку.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dirty="0"/>
              <a:t>Безопасность</a:t>
            </a:r>
            <a:r>
              <a:rPr lang="en-US" sz="1600" dirty="0"/>
              <a:t> – </a:t>
            </a:r>
            <a:r>
              <a:rPr lang="ru-RU" sz="1600" dirty="0"/>
              <a:t>встроен протокол </a:t>
            </a:r>
            <a:r>
              <a:rPr lang="ru-RU" sz="1600" b="1" dirty="0"/>
              <a:t>TLS</a:t>
            </a:r>
            <a:r>
              <a:rPr lang="ru-RU" sz="1600" dirty="0"/>
              <a:t> (</a:t>
            </a:r>
            <a:r>
              <a:rPr lang="ru-RU" sz="1600" i="1" dirty="0" err="1"/>
              <a:t>Transport</a:t>
            </a:r>
            <a:r>
              <a:rPr lang="ru-RU" sz="1600" i="1" dirty="0"/>
              <a:t> </a:t>
            </a:r>
            <a:r>
              <a:rPr lang="ru-RU" sz="1600" i="1" dirty="0" err="1"/>
              <a:t>Layer</a:t>
            </a:r>
            <a:r>
              <a:rPr lang="ru-RU" sz="1600" i="1" dirty="0"/>
              <a:t> </a:t>
            </a:r>
            <a:r>
              <a:rPr lang="ru-RU" sz="1600" i="1" dirty="0" err="1"/>
              <a:t>Security</a:t>
            </a:r>
            <a:r>
              <a:rPr lang="ru-RU" sz="1600" dirty="0"/>
              <a:t>), вместо предшественника SSL (</a:t>
            </a:r>
            <a:r>
              <a:rPr lang="en-US" sz="1600" i="1" dirty="0"/>
              <a:t>Secure Sockets Layer</a:t>
            </a:r>
            <a:r>
              <a:rPr lang="ru-RU" sz="1600" dirty="0"/>
              <a:t>). Поверх него работает HTTP/2.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63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606278"/>
            <a:ext cx="6781800" cy="2921507"/>
          </a:xfrm>
          <a:prstGeom prst="rect">
            <a:avLst/>
          </a:prstGeom>
        </p:spPr>
      </p:pic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80375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Оценка эффективности службы</a:t>
            </a:r>
          </a:p>
        </p:txBody>
      </p:sp>
      <p:sp>
        <p:nvSpPr>
          <p:cNvPr id="2253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512175" y="6248400"/>
            <a:ext cx="508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/>
            <a:fld id="{C05B3DBF-6C46-4DAD-AC46-F543668CD7DF}" type="slidenum">
              <a:rPr lang="ru-RU" altLang="ru-RU" smtClean="0"/>
              <a:pPr marL="0" lvl="1"/>
              <a:t>14</a:t>
            </a:fld>
            <a:endParaRPr lang="ru-RU" altLang="ru-RU" dirty="0" smtClean="0"/>
          </a:p>
        </p:txBody>
      </p:sp>
      <p:sp>
        <p:nvSpPr>
          <p:cNvPr id="22534" name="Rectangle 16"/>
          <p:cNvSpPr>
            <a:spLocks noChangeArrowheads="1"/>
          </p:cNvSpPr>
          <p:nvPr/>
        </p:nvSpPr>
        <p:spPr bwMode="auto">
          <a:xfrm>
            <a:off x="690562" y="1248212"/>
            <a:ext cx="807561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Рассмотрим график  </a:t>
            </a:r>
            <a:r>
              <a:rPr lang="en-US" altLang="ru-RU" i="1" dirty="0">
                <a:solidFill>
                  <a:schemeClr val="tx1"/>
                </a:solidFill>
                <a:latin typeface="Times New Roman" panose="02020603050405020304" pitchFamily="18" charset="0"/>
              </a:rPr>
              <a:t>f</a:t>
            </a:r>
            <a:r>
              <a:rPr lang="en-US" altLang="ru-RU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F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lang="en-US" alt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  <a:r>
              <a:rPr lang="en-US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функции</a:t>
            </a:r>
            <a:r>
              <a:rPr lang="en-US" altLang="ru-RU" sz="18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FFFF00"/>
                </a:solidFill>
                <a:latin typeface="Times New Roman" panose="02020603050405020304" pitchFamily="18" charset="0"/>
              </a:rPr>
              <a:t>оценивающая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соотношение между имеющейся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функциональностью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службы </a:t>
            </a:r>
            <a:r>
              <a:rPr lang="ru-RU" alt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F(t)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и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степенью удовлетворения  бизнес-требованиям </a:t>
            </a:r>
            <a:r>
              <a:rPr lang="ru-RU" altLang="ru-RU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ru-RU" altLang="ru-RU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t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). </a:t>
            </a: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6" name="AutoShape 20"/>
          <p:cNvSpPr>
            <a:spLocks noChangeArrowheads="1"/>
          </p:cNvSpPr>
          <p:nvPr/>
        </p:nvSpPr>
        <p:spPr bwMode="auto">
          <a:xfrm>
            <a:off x="400050" y="4370111"/>
            <a:ext cx="1447800" cy="685800"/>
          </a:xfrm>
          <a:prstGeom prst="wedgeRectCallout">
            <a:avLst>
              <a:gd name="adj1" fmla="val 88926"/>
              <a:gd name="adj2" fmla="val 50463"/>
            </a:avLst>
          </a:prstGeom>
          <a:solidFill>
            <a:srgbClr val="CCEC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>
                <a:solidFill>
                  <a:srgbClr val="003366"/>
                </a:solidFill>
                <a:latin typeface="Times New Roman" panose="02020603050405020304" pitchFamily="18" charset="0"/>
              </a:rPr>
              <a:t>Фаза проектирования и разработки</a:t>
            </a:r>
          </a:p>
        </p:txBody>
      </p:sp>
      <p:sp>
        <p:nvSpPr>
          <p:cNvPr id="22537" name="AutoShape 21"/>
          <p:cNvSpPr>
            <a:spLocks noChangeArrowheads="1"/>
          </p:cNvSpPr>
          <p:nvPr/>
        </p:nvSpPr>
        <p:spPr bwMode="auto">
          <a:xfrm>
            <a:off x="5705475" y="5410200"/>
            <a:ext cx="2514600" cy="685800"/>
          </a:xfrm>
          <a:prstGeom prst="wedgeRectCallout">
            <a:avLst>
              <a:gd name="adj1" fmla="val 251"/>
              <a:gd name="adj2" fmla="val -89583"/>
            </a:avLst>
          </a:prstGeom>
          <a:solidFill>
            <a:srgbClr val="CCEC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003366"/>
                </a:solidFill>
                <a:latin typeface="Times New Roman" panose="02020603050405020304" pitchFamily="18" charset="0"/>
              </a:rPr>
              <a:t>Решение о выводе службы из эксплуатации</a:t>
            </a:r>
            <a:r>
              <a:rPr lang="uk-UA" altLang="ru-RU" sz="1400" dirty="0">
                <a:solidFill>
                  <a:srgbClr val="003366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1400" dirty="0">
                <a:solidFill>
                  <a:srgbClr val="003366"/>
                </a:solidFill>
                <a:latin typeface="Times New Roman" panose="02020603050405020304" pitchFamily="18" charset="0"/>
              </a:rPr>
              <a:t>Возможно – разработка новой службы</a:t>
            </a:r>
          </a:p>
        </p:txBody>
      </p:sp>
      <p:sp>
        <p:nvSpPr>
          <p:cNvPr id="22538" name="AutoShape 22"/>
          <p:cNvSpPr>
            <a:spLocks noChangeArrowheads="1"/>
          </p:cNvSpPr>
          <p:nvPr/>
        </p:nvSpPr>
        <p:spPr bwMode="auto">
          <a:xfrm>
            <a:off x="1133475" y="5410200"/>
            <a:ext cx="1447800" cy="685800"/>
          </a:xfrm>
          <a:prstGeom prst="wedgeRectCallout">
            <a:avLst>
              <a:gd name="adj1" fmla="val 73134"/>
              <a:gd name="adj2" fmla="val -90509"/>
            </a:avLst>
          </a:prstGeom>
          <a:solidFill>
            <a:srgbClr val="CCEC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>
                <a:solidFill>
                  <a:srgbClr val="003366"/>
                </a:solidFill>
                <a:latin typeface="Times New Roman" panose="02020603050405020304" pitchFamily="18" charset="0"/>
              </a:rPr>
              <a:t>Начало пилотного внедрения</a:t>
            </a:r>
          </a:p>
        </p:txBody>
      </p:sp>
      <p:sp>
        <p:nvSpPr>
          <p:cNvPr id="22539" name="AutoShape 23"/>
          <p:cNvSpPr>
            <a:spLocks noChangeArrowheads="1"/>
          </p:cNvSpPr>
          <p:nvPr/>
        </p:nvSpPr>
        <p:spPr bwMode="auto">
          <a:xfrm>
            <a:off x="3333750" y="5410200"/>
            <a:ext cx="1447800" cy="685800"/>
          </a:xfrm>
          <a:prstGeom prst="wedgeRectCallout">
            <a:avLst>
              <a:gd name="adj1" fmla="val -38597"/>
              <a:gd name="adj2" fmla="val -89352"/>
            </a:avLst>
          </a:prstGeom>
          <a:solidFill>
            <a:srgbClr val="CCEC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003366"/>
                </a:solidFill>
                <a:latin typeface="Times New Roman" panose="02020603050405020304" pitchFamily="18" charset="0"/>
              </a:rPr>
              <a:t>Доработка и использование продукта</a:t>
            </a:r>
          </a:p>
        </p:txBody>
      </p:sp>
      <p:sp>
        <p:nvSpPr>
          <p:cNvPr id="22540" name="AutoShape 24"/>
          <p:cNvSpPr>
            <a:spLocks noChangeArrowheads="1"/>
          </p:cNvSpPr>
          <p:nvPr/>
        </p:nvSpPr>
        <p:spPr bwMode="auto">
          <a:xfrm>
            <a:off x="3495675" y="2606278"/>
            <a:ext cx="2590800" cy="457200"/>
          </a:xfrm>
          <a:prstGeom prst="wedgeRectCallout">
            <a:avLst>
              <a:gd name="adj1" fmla="val -27144"/>
              <a:gd name="adj2" fmla="val 97917"/>
            </a:avLst>
          </a:prstGeom>
          <a:solidFill>
            <a:srgbClr val="CCEC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003366"/>
                </a:solidFill>
                <a:latin typeface="Times New Roman" panose="02020603050405020304" pitchFamily="18" charset="0"/>
              </a:rPr>
              <a:t>Максимальная эффективность </a:t>
            </a:r>
            <a:r>
              <a:rPr lang="ru-RU" altLang="ru-RU" sz="1400">
                <a:solidFill>
                  <a:srgbClr val="003366"/>
                </a:solidFill>
                <a:latin typeface="Times New Roman" panose="02020603050405020304" pitchFamily="18" charset="0"/>
              </a:rPr>
              <a:t>службы</a:t>
            </a:r>
            <a:r>
              <a:rPr lang="ru-RU" altLang="ru-RU" sz="1400" smtClean="0">
                <a:solidFill>
                  <a:srgbClr val="003366"/>
                </a:solidFill>
                <a:latin typeface="Times New Roman" panose="02020603050405020304" pitchFamily="18" charset="0"/>
              </a:rPr>
              <a:t>.</a:t>
            </a:r>
            <a:endParaRPr lang="ru-RU" altLang="ru-RU" sz="1400" dirty="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7875" y="351035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max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5000" y="1343025"/>
            <a:ext cx="2891809" cy="1095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4317"/>
            <a:ext cx="7772400" cy="107870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Оценка Доходов от внедрения. </a:t>
            </a:r>
            <a:r>
              <a:rPr lang="ru-RU" sz="2400" dirty="0" smtClean="0"/>
              <a:t>график «Длинного хвоста»</a:t>
            </a:r>
            <a:endParaRPr lang="ru-RU" dirty="0" smtClean="0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549275" y="5425023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Доходы (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соизмеримы с популярными (1). Разрабатывать ИС в области (2) невыгодно, а модернизировать службы – быстро и дёшево, их можно предложить «глобально широкой» аудитории, т. е. –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выгодно! </a:t>
            </a: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3557" name="Group 22"/>
          <p:cNvGrpSpPr>
            <a:grpSpLocks/>
          </p:cNvGrpSpPr>
          <p:nvPr/>
        </p:nvGrpSpPr>
        <p:grpSpPr bwMode="auto">
          <a:xfrm>
            <a:off x="2057400" y="1600200"/>
            <a:ext cx="6705600" cy="3186113"/>
            <a:chOff x="1104" y="1056"/>
            <a:chExt cx="4224" cy="2007"/>
          </a:xfrm>
        </p:grpSpPr>
        <p:sp>
          <p:nvSpPr>
            <p:cNvPr id="23558" name="Line 4"/>
            <p:cNvSpPr>
              <a:spLocks noChangeShapeType="1"/>
            </p:cNvSpPr>
            <p:nvPr/>
          </p:nvSpPr>
          <p:spPr bwMode="auto">
            <a:xfrm>
              <a:off x="1152" y="1056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59" name="Line 5"/>
            <p:cNvSpPr>
              <a:spLocks noChangeShapeType="1"/>
            </p:cNvSpPr>
            <p:nvPr/>
          </p:nvSpPr>
          <p:spPr bwMode="auto">
            <a:xfrm flipH="1">
              <a:off x="1152" y="2784"/>
              <a:ext cx="2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0" name="Freeform 7"/>
            <p:cNvSpPr>
              <a:spLocks/>
            </p:cNvSpPr>
            <p:nvPr/>
          </p:nvSpPr>
          <p:spPr bwMode="auto">
            <a:xfrm>
              <a:off x="1152" y="1104"/>
              <a:ext cx="2832" cy="1527"/>
            </a:xfrm>
            <a:custGeom>
              <a:avLst/>
              <a:gdLst>
                <a:gd name="T0" fmla="*/ 0 w 2544"/>
                <a:gd name="T1" fmla="*/ 0 h 1440"/>
                <a:gd name="T2" fmla="*/ 887 w 2544"/>
                <a:gd name="T3" fmla="*/ 1952 h 1440"/>
                <a:gd name="T4" fmla="*/ 2673 w 2544"/>
                <a:gd name="T5" fmla="*/ 3123 h 1440"/>
                <a:gd name="T6" fmla="*/ 5946 w 2544"/>
                <a:gd name="T7" fmla="*/ 3644 h 1440"/>
                <a:gd name="T8" fmla="*/ 15750 w 2544"/>
                <a:gd name="T9" fmla="*/ 3906 h 1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4" h="1440">
                  <a:moveTo>
                    <a:pt x="0" y="0"/>
                  </a:moveTo>
                  <a:cubicBezTo>
                    <a:pt x="36" y="264"/>
                    <a:pt x="72" y="528"/>
                    <a:pt x="144" y="720"/>
                  </a:cubicBezTo>
                  <a:cubicBezTo>
                    <a:pt x="216" y="912"/>
                    <a:pt x="296" y="1048"/>
                    <a:pt x="432" y="1152"/>
                  </a:cubicBezTo>
                  <a:cubicBezTo>
                    <a:pt x="568" y="1256"/>
                    <a:pt x="608" y="1296"/>
                    <a:pt x="960" y="1344"/>
                  </a:cubicBezTo>
                  <a:cubicBezTo>
                    <a:pt x="1312" y="1392"/>
                    <a:pt x="2280" y="1424"/>
                    <a:pt x="2544" y="144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Text Box 8"/>
            <p:cNvSpPr txBox="1">
              <a:spLocks noChangeArrowheads="1"/>
            </p:cNvSpPr>
            <p:nvPr/>
          </p:nvSpPr>
          <p:spPr bwMode="auto">
            <a:xfrm>
              <a:off x="1104" y="2832"/>
              <a:ext cx="4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(популярные) </a:t>
              </a:r>
              <a:r>
                <a:rPr lang="ru-RU" altLang="ru-RU" sz="1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	</a:t>
              </a:r>
              <a:r>
                <a:rPr lang="ru-RU" altLang="ru-RU" sz="18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            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(</a:t>
              </a:r>
              <a:r>
                <a:rPr lang="ru-RU" altLang="ru-RU" sz="1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мало популярные)</a:t>
              </a:r>
            </a:p>
          </p:txBody>
        </p:sp>
        <p:sp>
          <p:nvSpPr>
            <p:cNvPr id="23563" name="Line 10"/>
            <p:cNvSpPr>
              <a:spLocks noChangeShapeType="1"/>
            </p:cNvSpPr>
            <p:nvPr/>
          </p:nvSpPr>
          <p:spPr bwMode="auto">
            <a:xfrm>
              <a:off x="1680" y="2352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Rectangle 11"/>
            <p:cNvSpPr>
              <a:spLocks noChangeArrowheads="1"/>
            </p:cNvSpPr>
            <p:nvPr/>
          </p:nvSpPr>
          <p:spPr bwMode="auto">
            <a:xfrm>
              <a:off x="1248" y="2304"/>
              <a:ext cx="2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(1)</a:t>
              </a:r>
            </a:p>
          </p:txBody>
        </p:sp>
        <p:sp>
          <p:nvSpPr>
            <p:cNvPr id="23565" name="Rectangle 12"/>
            <p:cNvSpPr>
              <a:spLocks noChangeArrowheads="1"/>
            </p:cNvSpPr>
            <p:nvPr/>
          </p:nvSpPr>
          <p:spPr bwMode="auto">
            <a:xfrm>
              <a:off x="1872" y="2544"/>
              <a:ext cx="2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(2)</a:t>
              </a:r>
            </a:p>
          </p:txBody>
        </p:sp>
        <p:sp>
          <p:nvSpPr>
            <p:cNvPr id="23566" name="Text Box 13"/>
            <p:cNvSpPr txBox="1">
              <a:spLocks noChangeArrowheads="1"/>
            </p:cNvSpPr>
            <p:nvPr/>
          </p:nvSpPr>
          <p:spPr bwMode="auto">
            <a:xfrm>
              <a:off x="1680" y="1488"/>
              <a:ext cx="1824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Доход на традиционных популярных услугах</a:t>
              </a:r>
            </a:p>
          </p:txBody>
        </p:sp>
        <p:sp>
          <p:nvSpPr>
            <p:cNvPr id="23567" name="Text Box 14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0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800">
                  <a:solidFill>
                    <a:schemeClr val="tx1"/>
                  </a:solidFill>
                  <a:latin typeface="Times New Roman" panose="02020603050405020304" pitchFamily="18" charset="0"/>
                </a:rPr>
                <a:t>Доход на услугах для небольших целевых группах</a:t>
              </a:r>
            </a:p>
          </p:txBody>
        </p:sp>
        <p:grpSp>
          <p:nvGrpSpPr>
            <p:cNvPr id="23568" name="Group 18"/>
            <p:cNvGrpSpPr>
              <a:grpSpLocks/>
            </p:cNvGrpSpPr>
            <p:nvPr/>
          </p:nvGrpSpPr>
          <p:grpSpPr bwMode="auto">
            <a:xfrm>
              <a:off x="2304" y="2304"/>
              <a:ext cx="432" cy="384"/>
              <a:chOff x="2304" y="2304"/>
              <a:chExt cx="432" cy="384"/>
            </a:xfrm>
          </p:grpSpPr>
          <p:sp>
            <p:nvSpPr>
              <p:cNvPr id="23572" name="Line 16"/>
              <p:cNvSpPr>
                <a:spLocks noChangeShapeType="1"/>
              </p:cNvSpPr>
              <p:nvPr/>
            </p:nvSpPr>
            <p:spPr bwMode="auto">
              <a:xfrm flipH="1">
                <a:off x="2348" y="2304"/>
                <a:ext cx="388" cy="336"/>
              </a:xfrm>
              <a:prstGeom prst="line">
                <a:avLst/>
              </a:prstGeom>
              <a:noFill/>
              <a:ln w="19050">
                <a:solidFill>
                  <a:srgbClr val="CCE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3" name="Oval 17"/>
              <p:cNvSpPr>
                <a:spLocks noChangeArrowheads="1"/>
              </p:cNvSpPr>
              <p:nvPr/>
            </p:nvSpPr>
            <p:spPr bwMode="auto">
              <a:xfrm>
                <a:off x="2304" y="259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569" name="Group 19"/>
            <p:cNvGrpSpPr>
              <a:grpSpLocks/>
            </p:cNvGrpSpPr>
            <p:nvPr/>
          </p:nvGrpSpPr>
          <p:grpSpPr bwMode="auto">
            <a:xfrm>
              <a:off x="1248" y="1680"/>
              <a:ext cx="432" cy="480"/>
              <a:chOff x="2304" y="2304"/>
              <a:chExt cx="432" cy="480"/>
            </a:xfrm>
          </p:grpSpPr>
          <p:sp>
            <p:nvSpPr>
              <p:cNvPr id="23570" name="Line 20"/>
              <p:cNvSpPr>
                <a:spLocks noChangeShapeType="1"/>
              </p:cNvSpPr>
              <p:nvPr/>
            </p:nvSpPr>
            <p:spPr bwMode="auto">
              <a:xfrm flipH="1">
                <a:off x="2352" y="2304"/>
                <a:ext cx="384" cy="423"/>
              </a:xfrm>
              <a:prstGeom prst="line">
                <a:avLst/>
              </a:prstGeom>
              <a:noFill/>
              <a:ln w="19050">
                <a:solidFill>
                  <a:srgbClr val="CCE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1" name="Oval 21"/>
              <p:cNvSpPr>
                <a:spLocks noChangeArrowheads="1"/>
              </p:cNvSpPr>
              <p:nvPr/>
            </p:nvSpPr>
            <p:spPr bwMode="auto">
              <a:xfrm>
                <a:off x="2304" y="268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2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97900" y="6299181"/>
            <a:ext cx="508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/>
            <a:r>
              <a:rPr lang="en-US" altLang="ru-RU" dirty="0" smtClean="0"/>
              <a:t>13</a:t>
            </a:r>
            <a:endParaRPr lang="ru-RU" alt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288560" y="4407574"/>
            <a:ext cx="16900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000" b="1" i="1" dirty="0" smtClean="0">
                <a:solidFill>
                  <a:srgbClr val="FFFF00"/>
                </a:solidFill>
              </a:rPr>
              <a:t>r</a:t>
            </a:r>
            <a:r>
              <a:rPr lang="en-US" altLang="ru-RU" sz="1400" dirty="0" smtClean="0"/>
              <a:t>, </a:t>
            </a: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/>
              <a:t>услуги (в обратной </a:t>
            </a:r>
            <a:br>
              <a:rPr lang="ru-RU" altLang="ru-RU" sz="1400" dirty="0" smtClean="0"/>
            </a:br>
            <a:r>
              <a:rPr lang="ru-RU" altLang="ru-RU" sz="1400" dirty="0" smtClean="0"/>
              <a:t>популярности)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29957" y="1571625"/>
            <a:ext cx="12312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ru-RU" sz="2000" b="1" i="1" dirty="0">
                <a:solidFill>
                  <a:srgbClr val="FFFF00"/>
                </a:solidFill>
              </a:rPr>
              <a:t>P</a:t>
            </a:r>
            <a:r>
              <a:rPr lang="en-US" altLang="ru-RU" sz="1400" dirty="0" smtClean="0"/>
              <a:t>, </a:t>
            </a: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/>
              <a:t>количество  </a:t>
            </a:r>
            <a:br>
              <a:rPr lang="ru-RU" altLang="ru-RU" sz="1400" dirty="0" smtClean="0"/>
            </a:br>
            <a:r>
              <a:rPr lang="ru-RU" altLang="ru-RU" sz="1400" dirty="0" smtClean="0"/>
              <a:t>потребителей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822687" y="1685101"/>
            <a:ext cx="1296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 smtClean="0">
                <a:solidFill>
                  <a:schemeClr val="bg1"/>
                </a:solidFill>
              </a:rPr>
              <a:t>Доходы = 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529874"/>
              </p:ext>
            </p:extLst>
          </p:nvPr>
        </p:nvGraphicFramePr>
        <p:xfrm>
          <a:off x="7016750" y="1560513"/>
          <a:ext cx="150653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8" name="Equation" r:id="rId4" imgW="736560" imgH="317160" progId="Equation.DSMT4">
                  <p:embed/>
                </p:oleObj>
              </mc:Choice>
              <mc:Fallback>
                <p:oleObj name="Equation" r:id="rId4" imgW="7365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6750" y="1560513"/>
                        <a:ext cx="1506538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7617618" y="2585114"/>
            <a:ext cx="980282" cy="502444"/>
          </a:xfrm>
          <a:prstGeom prst="wedgeRectCallout">
            <a:avLst>
              <a:gd name="adj1" fmla="val -34513"/>
              <a:gd name="adj2" fmla="val -143670"/>
            </a:avLst>
          </a:prstGeom>
          <a:solidFill>
            <a:srgbClr val="CCEC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 smtClean="0">
                <a:solidFill>
                  <a:srgbClr val="003366"/>
                </a:solidFill>
                <a:latin typeface="Times New Roman" panose="02020603050405020304" pitchFamily="18" charset="0"/>
              </a:rPr>
              <a:t>Доход от </a:t>
            </a:r>
            <a:r>
              <a:rPr lang="ru-RU" altLang="ru-RU" sz="1400" dirty="0">
                <a:solidFill>
                  <a:srgbClr val="003366"/>
                </a:solidFill>
                <a:latin typeface="Times New Roman" panose="02020603050405020304" pitchFamily="18" charset="0"/>
              </a:rPr>
              <a:t>услуги </a:t>
            </a:r>
            <a:r>
              <a:rPr lang="en-US" altLang="ru-RU" sz="1400" i="1" dirty="0">
                <a:solidFill>
                  <a:srgbClr val="003366"/>
                </a:solidFill>
                <a:latin typeface="Times New Roman" panose="02020603050405020304" pitchFamily="18" charset="0"/>
              </a:rPr>
              <a:t>r</a:t>
            </a:r>
            <a:endParaRPr lang="ru-RU" altLang="ru-RU" sz="1400" i="1" dirty="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74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9248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Бизнес-модели в </a:t>
            </a:r>
            <a:r>
              <a:rPr lang="en-US" dirty="0" smtClean="0"/>
              <a:t>SOA</a:t>
            </a:r>
            <a:endParaRPr lang="ru-RU" dirty="0" smtClean="0"/>
          </a:p>
        </p:txBody>
      </p:sp>
      <p:sp>
        <p:nvSpPr>
          <p:cNvPr id="19461" name="Text Box 21"/>
          <p:cNvSpPr txBox="1">
            <a:spLocks noChangeArrowheads="1"/>
          </p:cNvSpPr>
          <p:nvPr/>
        </p:nvSpPr>
        <p:spPr bwMode="auto">
          <a:xfrm>
            <a:off x="571500" y="1371600"/>
            <a:ext cx="80581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795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16088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52675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89263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464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036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608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18063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defRPr/>
            </a:pPr>
            <a:r>
              <a:rPr lang="ru-RU" dirty="0" smtClean="0"/>
              <a:t>Сегодня выделяют (</a:t>
            </a:r>
            <a:r>
              <a:rPr lang="ru-RU" dirty="0" err="1" smtClean="0"/>
              <a:t>National</a:t>
            </a:r>
            <a:r>
              <a:rPr lang="ru-RU" dirty="0" smtClean="0"/>
              <a:t> </a:t>
            </a:r>
            <a:r>
              <a:rPr lang="ru-RU" dirty="0" err="1" smtClean="0"/>
              <a:t>Institute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Standards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Technology</a:t>
            </a:r>
            <a:r>
              <a:rPr lang="ru-RU" dirty="0" smtClean="0"/>
              <a:t>) </a:t>
            </a:r>
            <a:br>
              <a:rPr lang="ru-RU" dirty="0" smtClean="0"/>
            </a:br>
            <a:r>
              <a:rPr lang="ru-RU" sz="2400" b="1" dirty="0" smtClean="0"/>
              <a:t>Три основные бизнес-модели для разработчиков сервисов:</a:t>
            </a:r>
            <a:br>
              <a:rPr lang="ru-RU" sz="2400" b="1" dirty="0" smtClean="0"/>
            </a:br>
            <a:endParaRPr lang="ru-RU" sz="1200" dirty="0" smtClean="0"/>
          </a:p>
          <a:p>
            <a:pPr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b="1" dirty="0" err="1" smtClean="0">
                <a:solidFill>
                  <a:srgbClr val="FFFF00"/>
                </a:solidFill>
              </a:rPr>
              <a:t>Software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as</a:t>
            </a:r>
            <a:r>
              <a:rPr lang="ru-RU" b="1" dirty="0" smtClean="0">
                <a:solidFill>
                  <a:srgbClr val="FFFF00"/>
                </a:solidFill>
              </a:rPr>
              <a:t> a </a:t>
            </a:r>
            <a:r>
              <a:rPr lang="ru-RU" b="1" dirty="0" err="1" smtClean="0">
                <a:solidFill>
                  <a:srgbClr val="FFFF00"/>
                </a:solidFill>
              </a:rPr>
              <a:t>service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SaaS</a:t>
            </a:r>
            <a:r>
              <a:rPr lang="ru-RU" b="1" dirty="0" smtClean="0"/>
              <a:t>)</a:t>
            </a:r>
            <a:r>
              <a:rPr lang="ru-RU" dirty="0" smtClean="0"/>
              <a:t> – приложения, которые поставляется конечному пользователю</a:t>
            </a:r>
            <a:r>
              <a:rPr lang="en-US" dirty="0" smtClean="0"/>
              <a:t> </a:t>
            </a:r>
            <a:r>
              <a:rPr lang="ru-RU" dirty="0" smtClean="0"/>
              <a:t>как службы через </a:t>
            </a:r>
            <a:r>
              <a:rPr lang="en-US" dirty="0" smtClean="0"/>
              <a:t>Internet</a:t>
            </a:r>
            <a:r>
              <a:rPr lang="ru-RU" dirty="0" smtClean="0"/>
              <a:t>,</a:t>
            </a:r>
            <a:endParaRPr lang="ru-RU" b="1" dirty="0" smtClean="0"/>
          </a:p>
          <a:p>
            <a:pPr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b="1" dirty="0" err="1" smtClean="0">
                <a:solidFill>
                  <a:srgbClr val="FFFF00"/>
                </a:solidFill>
              </a:rPr>
              <a:t>Platform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as</a:t>
            </a:r>
            <a:r>
              <a:rPr lang="ru-RU" b="1" dirty="0" smtClean="0">
                <a:solidFill>
                  <a:srgbClr val="FFFF00"/>
                </a:solidFill>
              </a:rPr>
              <a:t> a </a:t>
            </a:r>
            <a:r>
              <a:rPr lang="ru-RU" b="1" dirty="0" err="1" smtClean="0">
                <a:solidFill>
                  <a:srgbClr val="FFFF00"/>
                </a:solidFill>
              </a:rPr>
              <a:t>service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PaaS</a:t>
            </a:r>
            <a:r>
              <a:rPr lang="ru-RU" b="1" dirty="0" smtClean="0"/>
              <a:t>) </a:t>
            </a:r>
            <a:r>
              <a:rPr lang="ru-RU" dirty="0" smtClean="0"/>
              <a:t>– платформа разработки и развертывания приложений поставляется в виде службы для разработчиков, позволяющей быстро создавать и развертывать приложения </a:t>
            </a:r>
            <a:r>
              <a:rPr lang="ru-RU" dirty="0" err="1" smtClean="0"/>
              <a:t>SaaS</a:t>
            </a:r>
            <a:r>
              <a:rPr lang="ru-RU" dirty="0" smtClean="0"/>
              <a:t>,</a:t>
            </a:r>
            <a:endParaRPr lang="ru-RU" b="1" dirty="0" smtClean="0"/>
          </a:p>
          <a:p>
            <a:pPr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b="1" dirty="0" err="1" smtClean="0">
                <a:solidFill>
                  <a:srgbClr val="FFFF00"/>
                </a:solidFill>
              </a:rPr>
              <a:t>Infrastructure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as</a:t>
            </a:r>
            <a:r>
              <a:rPr lang="ru-RU" b="1" dirty="0" smtClean="0">
                <a:solidFill>
                  <a:srgbClr val="FFFF00"/>
                </a:solidFill>
              </a:rPr>
              <a:t> a </a:t>
            </a:r>
            <a:r>
              <a:rPr lang="ru-RU" b="1" dirty="0" err="1" smtClean="0">
                <a:solidFill>
                  <a:srgbClr val="FFFF00"/>
                </a:solidFill>
              </a:rPr>
              <a:t>service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IaaS</a:t>
            </a:r>
            <a:r>
              <a:rPr lang="ru-RU" b="1" dirty="0" smtClean="0"/>
              <a:t>) </a:t>
            </a:r>
            <a:r>
              <a:rPr lang="ru-RU" dirty="0" smtClean="0"/>
              <a:t>– оборудование, такое как вычислительные серверы, системы хранения и сетевые элементы, предоставляются в виде служб.</a:t>
            </a:r>
            <a:endParaRPr lang="ru-RU" b="1" dirty="0" smtClean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2175" y="6248400"/>
            <a:ext cx="508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/>
            <a:r>
              <a:rPr lang="en-US" altLang="ru-RU" dirty="0" smtClean="0"/>
              <a:t>14</a:t>
            </a:r>
            <a:endParaRPr lang="ru-RU" alt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9248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Пример схемы Бизнес-модели </a:t>
            </a:r>
            <a:r>
              <a:rPr lang="en-US" dirty="0" smtClean="0"/>
              <a:t>SOA</a:t>
            </a:r>
            <a:endParaRPr lang="ru-RU" dirty="0" smtClean="0"/>
          </a:p>
        </p:txBody>
      </p:sp>
      <p:pic>
        <p:nvPicPr>
          <p:cNvPr id="27652" name="Picture 6" descr="j019538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4675" y="2928938"/>
            <a:ext cx="1762125" cy="1800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Номер слайда 5"/>
          <p:cNvSpPr>
            <a:spLocks noGrp="1"/>
          </p:cNvSpPr>
          <p:nvPr>
            <p:ph type="sldNum" sz="quarter" idx="16"/>
          </p:nvPr>
        </p:nvSpPr>
        <p:spPr bwMode="auto">
          <a:xfrm>
            <a:off x="8512175" y="6248400"/>
            <a:ext cx="508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/>
            <a:r>
              <a:rPr lang="en-US" altLang="ru-RU" dirty="0" smtClean="0"/>
              <a:t>15</a:t>
            </a:r>
            <a:endParaRPr lang="ru-RU" altLang="ru-RU" dirty="0" smtClean="0"/>
          </a:p>
        </p:txBody>
      </p:sp>
      <p:grpSp>
        <p:nvGrpSpPr>
          <p:cNvPr id="27653" name="Группа 2"/>
          <p:cNvGrpSpPr>
            <a:grpSpLocks/>
          </p:cNvGrpSpPr>
          <p:nvPr/>
        </p:nvGrpSpPr>
        <p:grpSpPr bwMode="auto">
          <a:xfrm>
            <a:off x="5122863" y="3157538"/>
            <a:ext cx="1600200" cy="1871662"/>
            <a:chOff x="3686175" y="3186935"/>
            <a:chExt cx="1600200" cy="1611253"/>
          </a:xfrm>
        </p:grpSpPr>
        <p:sp>
          <p:nvSpPr>
            <p:cNvPr id="2" name="Прямоугольная выноска 1"/>
            <p:cNvSpPr/>
            <p:nvPr/>
          </p:nvSpPr>
          <p:spPr>
            <a:xfrm>
              <a:off x="3686175" y="3186935"/>
              <a:ext cx="1600200" cy="1611253"/>
            </a:xfrm>
            <a:prstGeom prst="wedgeRectCallout">
              <a:avLst>
                <a:gd name="adj1" fmla="val 71460"/>
                <a:gd name="adj2" fmla="val -3412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663" name="Text Box 20"/>
            <p:cNvSpPr txBox="1">
              <a:spLocks noChangeArrowheads="1"/>
            </p:cNvSpPr>
            <p:nvPr/>
          </p:nvSpPr>
          <p:spPr bwMode="auto">
            <a:xfrm>
              <a:off x="3869531" y="3220980"/>
              <a:ext cx="1233487" cy="400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b="1">
                  <a:solidFill>
                    <a:schemeClr val="tx1"/>
                  </a:solidFill>
                  <a:latin typeface="Arial" panose="020B0604020202020204" pitchFamily="34" charset="0"/>
                </a:rPr>
                <a:t>Браузер</a:t>
              </a:r>
              <a:endParaRPr lang="ru-RU" altLang="ru-RU" sz="17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4" name="Text Box 20"/>
            <p:cNvSpPr txBox="1">
              <a:spLocks noChangeArrowheads="1"/>
            </p:cNvSpPr>
            <p:nvPr/>
          </p:nvSpPr>
          <p:spPr bwMode="auto">
            <a:xfrm>
              <a:off x="3759994" y="3794141"/>
              <a:ext cx="1452562" cy="92734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ru-RU" sz="1600" dirty="0">
                  <a:solidFill>
                    <a:schemeClr val="tx1"/>
                  </a:solidFill>
                  <a:latin typeface="Arial" panose="020B0604020202020204" pitchFamily="34" charset="0"/>
                </a:rPr>
                <a:t>COM</a:t>
              </a:r>
              <a:r>
                <a:rPr lang="ru-RU" altLang="ru-RU" sz="1600" dirty="0">
                  <a:solidFill>
                    <a:schemeClr val="tx1"/>
                  </a:solidFill>
                  <a:latin typeface="Arial" panose="020B0604020202020204" pitchFamily="34" charset="0"/>
                </a:rPr>
                <a:t>-объект браузера – клиент </a:t>
              </a:r>
              <a:r>
                <a:rPr lang="en-US" altLang="ru-RU" sz="1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/>
              </a:r>
              <a:br>
                <a:rPr lang="en-US" altLang="ru-RU" sz="1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en-US" altLang="ru-RU" sz="1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SaaS</a:t>
              </a:r>
              <a:r>
                <a:rPr lang="ru-RU" altLang="ru-RU" sz="1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ru-RU" sz="1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IaaS</a:t>
              </a:r>
              <a:endParaRPr lang="ru-RU" altLang="ru-RU" sz="1600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" name="Выноска-облако 3"/>
          <p:cNvSpPr/>
          <p:nvPr/>
        </p:nvSpPr>
        <p:spPr>
          <a:xfrm>
            <a:off x="381000" y="1371600"/>
            <a:ext cx="3962400" cy="4476750"/>
          </a:xfrm>
          <a:prstGeom prst="cloudCallout">
            <a:avLst>
              <a:gd name="adj1" fmla="val 58715"/>
              <a:gd name="adj2" fmla="val 1034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822825" y="4076700"/>
            <a:ext cx="373063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6" name="Text Box 20"/>
          <p:cNvSpPr txBox="1">
            <a:spLocks noChangeArrowheads="1"/>
          </p:cNvSpPr>
          <p:nvPr/>
        </p:nvSpPr>
        <p:spPr bwMode="auto">
          <a:xfrm>
            <a:off x="1651793" y="1991380"/>
            <a:ext cx="15486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Облако</a:t>
            </a:r>
            <a:endParaRPr lang="ru-RU" altLang="ru-RU" sz="18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7657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000500"/>
            <a:ext cx="13509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514725"/>
            <a:ext cx="1222375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 Box 20"/>
          <p:cNvSpPr txBox="1">
            <a:spLocks noChangeArrowheads="1"/>
          </p:cNvSpPr>
          <p:nvPr/>
        </p:nvSpPr>
        <p:spPr bwMode="auto">
          <a:xfrm>
            <a:off x="765175" y="3568700"/>
            <a:ext cx="17621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Оборудование</a:t>
            </a:r>
            <a:b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en-US" alt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IaaS</a:t>
            </a:r>
            <a:endParaRPr lang="ru-RU" altLang="ru-RU" sz="1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7660" name="Picture 6" descr="Get 5 free copies of Microsoft Office!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43" y="2709208"/>
            <a:ext cx="13557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8" descr="chrome, googl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93" y="2858433"/>
            <a:ext cx="6635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797571" y="2652336"/>
            <a:ext cx="149780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Программы</a:t>
            </a:r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en-US" alt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S</a:t>
            </a:r>
            <a:r>
              <a:rPr lang="en-US" alt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aaS</a:t>
            </a:r>
            <a:endParaRPr lang="ru-RU" altLang="ru-RU" sz="1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4572000" y="1353488"/>
            <a:ext cx="1676400" cy="720428"/>
          </a:xfrm>
          <a:prstGeom prst="wedgeRectCallout">
            <a:avLst>
              <a:gd name="adj1" fmla="val -89876"/>
              <a:gd name="adj2" fmla="val 79658"/>
            </a:avLst>
          </a:prstGeom>
          <a:solidFill>
            <a:srgbClr val="CCEC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 smtClean="0">
                <a:solidFill>
                  <a:srgbClr val="003366"/>
                </a:solidFill>
                <a:latin typeface="Times New Roman" panose="02020603050405020304" pitchFamily="18" charset="0"/>
              </a:rPr>
              <a:t>Сами </a:t>
            </a:r>
            <a:r>
              <a:rPr lang="ru-RU" altLang="ru-RU" sz="1400" dirty="0" smtClean="0">
                <a:solidFill>
                  <a:srgbClr val="003366"/>
                </a:solidFill>
                <a:latin typeface="Times New Roman" panose="02020603050405020304" pitchFamily="18" charset="0"/>
                <a:hlinkClick r:id="rId9"/>
              </a:rPr>
              <a:t>облака </a:t>
            </a:r>
            <a:r>
              <a:rPr lang="ru-RU" altLang="ru-RU" sz="1400" dirty="0" smtClean="0">
                <a:solidFill>
                  <a:srgbClr val="003366"/>
                </a:solidFill>
                <a:latin typeface="Times New Roman" panose="02020603050405020304" pitchFamily="18" charset="0"/>
              </a:rPr>
              <a:t>устроены по принципам </a:t>
            </a:r>
            <a:r>
              <a:rPr lang="en-US" altLang="ru-RU" sz="1400" dirty="0" smtClean="0">
                <a:solidFill>
                  <a:srgbClr val="003366"/>
                </a:solidFill>
                <a:latin typeface="Times New Roman" panose="02020603050405020304" pitchFamily="18" charset="0"/>
              </a:rPr>
              <a:t>SOA</a:t>
            </a:r>
            <a:endParaRPr lang="ru-RU" altLang="ru-RU" sz="1400" i="1" dirty="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777557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900" dirty="0"/>
              <a:t>Положительные факторы </a:t>
            </a:r>
            <a:r>
              <a:rPr lang="ru-RU" sz="2800" dirty="0" err="1"/>
              <a:t>S</a:t>
            </a:r>
            <a:r>
              <a:rPr lang="ru-RU" sz="2000" dirty="0" err="1"/>
              <a:t>aa</a:t>
            </a:r>
            <a:r>
              <a:rPr lang="ru-RU" sz="2800" dirty="0" err="1"/>
              <a:t>S</a:t>
            </a:r>
            <a:r>
              <a:rPr lang="ru-RU" sz="2900" dirty="0" smtClean="0"/>
              <a:t> </a:t>
            </a:r>
            <a:r>
              <a:rPr lang="ru-RU" sz="2900" dirty="0"/>
              <a:t>для </a:t>
            </a:r>
            <a:r>
              <a:rPr lang="ru-RU" sz="2900" dirty="0" smtClean="0"/>
              <a:t>провайдеров облаков</a:t>
            </a:r>
            <a:endParaRPr lang="en-US" sz="2900" dirty="0"/>
          </a:p>
        </p:txBody>
      </p:sp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682625" y="1828800"/>
            <a:ext cx="79565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28650">
              <a:spcAft>
                <a:spcPts val="600"/>
              </a:spcAft>
            </a:pPr>
            <a:r>
              <a:rPr lang="ru-RU" altLang="ru-RU" dirty="0"/>
              <a:t>	Ключевым фактором, объясняющим экономическую целесообразность </a:t>
            </a:r>
            <a:r>
              <a:rPr lang="ru-RU" altLang="ru-RU" dirty="0" err="1"/>
              <a:t>SaaS</a:t>
            </a:r>
            <a:r>
              <a:rPr lang="ru-RU" altLang="ru-RU" dirty="0"/>
              <a:t>, является «эффект масштаба» — провайдер </a:t>
            </a:r>
            <a:r>
              <a:rPr lang="ru-RU" altLang="ru-RU" dirty="0" err="1"/>
              <a:t>SaaS</a:t>
            </a:r>
            <a:r>
              <a:rPr lang="ru-RU" altLang="ru-RU" dirty="0"/>
              <a:t> обслуживает единое программное ядро, которым пользуются все клиенты, и потому тратит меньшее количество ресурсов в сравнении с управлением отдельными копиями программного обеспечения для каждого заказчика. </a:t>
            </a:r>
          </a:p>
          <a:p>
            <a:pPr defTabSz="628650">
              <a:spcAft>
                <a:spcPts val="600"/>
              </a:spcAft>
            </a:pPr>
            <a:r>
              <a:rPr lang="ru-RU" altLang="ru-RU" dirty="0"/>
              <a:t>	Кроме того, использование единого программного ядра позволяет планировать вычислительные мощности и уменьшает пиковые нагрузки для отдельных заказчиков. Все это позволяет </a:t>
            </a:r>
            <a:r>
              <a:rPr lang="ru-RU" altLang="ru-RU" dirty="0" err="1"/>
              <a:t>SaaS</a:t>
            </a:r>
            <a:r>
              <a:rPr lang="ru-RU" altLang="ru-RU" dirty="0"/>
              <a:t>-провайдерам существенно снизить стоимость эксплуатации ПО. В результате стоимость услуг для конечного пользователя такого ПО становится ниже издержек, возникающих при использовании классической модели лицензирования. </a:t>
            </a:r>
          </a:p>
          <a:p>
            <a:pPr defTabSz="714375">
              <a:spcAft>
                <a:spcPts val="600"/>
              </a:spcAft>
            </a:pPr>
            <a:r>
              <a:rPr lang="ru-RU" altLang="ru-RU" dirty="0"/>
              <a:t>	</a:t>
            </a:r>
            <a:r>
              <a:rPr lang="ru-RU" altLang="ru-RU" dirty="0" err="1"/>
              <a:t>SaaS</a:t>
            </a:r>
            <a:r>
              <a:rPr lang="ru-RU" altLang="ru-RU" dirty="0"/>
              <a:t>-провайдер способен предложить уровень обслуживания и поддержки ПО в работоспособном состоянии, недоступный для внутренних IT-отделов компаний.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2175" y="6248400"/>
            <a:ext cx="508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/>
            <a:r>
              <a:rPr lang="en-US" altLang="ru-RU" dirty="0" smtClean="0"/>
              <a:t>16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533400"/>
            <a:ext cx="7699375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Положительные факторы </a:t>
            </a:r>
            <a:r>
              <a:rPr lang="ru-RU" dirty="0" err="1"/>
              <a:t>S</a:t>
            </a:r>
            <a:r>
              <a:rPr lang="ru-RU" sz="2200" dirty="0" err="1"/>
              <a:t>aa</a:t>
            </a:r>
            <a:r>
              <a:rPr lang="ru-RU" dirty="0" err="1"/>
              <a:t>S</a:t>
            </a:r>
            <a:r>
              <a:rPr lang="ru-RU" dirty="0"/>
              <a:t> для </a:t>
            </a:r>
            <a:r>
              <a:rPr lang="ru-RU" dirty="0" smtClean="0"/>
              <a:t>пользователей</a:t>
            </a:r>
            <a:endParaRPr lang="ru-RU" dirty="0"/>
          </a:p>
        </p:txBody>
      </p:sp>
      <p:sp>
        <p:nvSpPr>
          <p:cNvPr id="30724" name="Прямоугольник 5"/>
          <p:cNvSpPr>
            <a:spLocks noChangeArrowheads="1"/>
          </p:cNvSpPr>
          <p:nvPr/>
        </p:nvSpPr>
        <p:spPr bwMode="auto">
          <a:xfrm>
            <a:off x="682625" y="1849438"/>
            <a:ext cx="800417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ru-RU"/>
              <a:t>Не нужна установка ПО на рабочие места пользователей — доступ к ПО осуществляется через обычный Web-браузер;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/>
              <a:t>Радикальное сокращение затрат на развёртывание системы в организации. Это расходы на аренду помещения, организацию дата-центра, оплату труда сотрудников и т. д.;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/>
              <a:t>Сокращение затрат на техническую поддержку и обновление развернутых систем (вплоть до их полного отсутствия);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/>
              <a:t>Скорость внедрения, обусловленная отсутствием затрат времени на развертывание системы;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/>
              <a:t>Понятный интерфейс — большинство сотрудников уже привыкли к использованию веб-сервисов;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/>
              <a:t>Ясность и предсказуемость платежей, защита инвестиций;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/>
              <a:t>Мультиплатформенность — пользователь не зависит от программно-аппаратной платформы, выбранной разработчиком;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/>
              <a:t>Возможность получить более высокий уровень обслуживания ПО.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2175" y="6248400"/>
            <a:ext cx="508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/>
            <a:r>
              <a:rPr lang="en-US" altLang="ru-RU" dirty="0" smtClean="0"/>
              <a:t>17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EE90A56-BE86-4B2C-BA99-58FD5ACE8AA7}" type="slidenum">
              <a:rPr lang="ru-RU"/>
              <a:pPr lvl="1">
                <a:defRPr/>
              </a:pPr>
              <a:t>2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25813" y="3185145"/>
            <a:ext cx="7527587" cy="26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7438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24025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0613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9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54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1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68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260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kumimoji="1" lang="ru-RU" altLang="ru-RU" sz="3600" dirty="0">
                <a:solidFill>
                  <a:srgbClr val="CCFFFF"/>
                </a:solidFill>
              </a:rPr>
              <a:t>Сервисы</a:t>
            </a:r>
            <a:r>
              <a:rPr kumimoji="1" lang="ru-RU" altLang="ru-RU" sz="3600" dirty="0"/>
              <a:t> </a:t>
            </a:r>
            <a:r>
              <a:rPr kumimoji="1" lang="ru-RU" altLang="ru-RU" sz="2400" dirty="0"/>
              <a:t>в архитектурах </a:t>
            </a:r>
            <a:r>
              <a:rPr kumimoji="1" lang="ru-RU" altLang="ru-RU" sz="2400" dirty="0" smtClean="0"/>
              <a:t>информационных систем </a:t>
            </a:r>
            <a:r>
              <a:rPr kumimoji="1" lang="ru-RU" altLang="ru-RU" sz="2800" dirty="0"/>
              <a:t>(</a:t>
            </a:r>
            <a:r>
              <a:rPr kumimoji="1" lang="ru-RU" altLang="ru-RU" sz="2800" dirty="0">
                <a:solidFill>
                  <a:srgbClr val="CCFFFF"/>
                </a:solidFill>
              </a:rPr>
              <a:t>ИС</a:t>
            </a:r>
            <a:r>
              <a:rPr kumimoji="1" lang="ru-RU" altLang="ru-RU" sz="2800" dirty="0"/>
              <a:t>) </a:t>
            </a:r>
            <a:r>
              <a:rPr kumimoji="1" lang="ru-RU" altLang="ru-RU" sz="2400" dirty="0"/>
              <a:t>организаций существенно меняют их бизнес-процессы в лучшую сторону.</a:t>
            </a:r>
            <a:endParaRPr kumimoji="1" lang="en-US" altLang="ru-RU" sz="2400" dirty="0"/>
          </a:p>
          <a:p>
            <a:pPr marL="0" indent="0">
              <a:spcBef>
                <a:spcPct val="50000"/>
              </a:spcBef>
            </a:pPr>
            <a:endParaRPr lang="ru-RU" altLang="ru-RU" sz="1400" b="1" dirty="0" smtClean="0">
              <a:solidFill>
                <a:srgbClr val="CCECFF"/>
              </a:solidFill>
            </a:endParaRPr>
          </a:p>
          <a:p>
            <a:pPr marL="0" indent="0">
              <a:spcBef>
                <a:spcPct val="50000"/>
              </a:spcBef>
            </a:pPr>
            <a:r>
              <a:rPr kumimoji="1" lang="ru-RU" altLang="ru-RU" sz="2400" dirty="0"/>
              <a:t>Мы рассмотрим технологии разработки и использования сервисов </a:t>
            </a:r>
            <a:r>
              <a:rPr lang="ru-RU" sz="2400" b="1" dirty="0" smtClean="0">
                <a:hlinkClick r:id="rId3"/>
              </a:rPr>
              <a:t>ASMX</a:t>
            </a:r>
            <a:r>
              <a:rPr lang="ru-RU" sz="2400" b="1" dirty="0" smtClean="0"/>
              <a:t>, </a:t>
            </a:r>
            <a:r>
              <a:rPr lang="en-US" sz="2400" b="1" dirty="0" err="1" smtClean="0"/>
              <a:t>gRPC</a:t>
            </a:r>
            <a:r>
              <a:rPr lang="en-US" sz="2400" b="1" dirty="0" smtClean="0"/>
              <a:t>, </a:t>
            </a:r>
            <a:r>
              <a:rPr lang="en-US" sz="2400" b="1" dirty="0" smtClean="0">
                <a:hlinkClick r:id="rId3"/>
              </a:rPr>
              <a:t>WCF</a:t>
            </a:r>
            <a:r>
              <a:rPr lang="ru-RU" sz="2400" b="1" dirty="0" smtClean="0"/>
              <a:t> </a:t>
            </a:r>
            <a:r>
              <a:rPr lang="ru-RU" sz="2400" smtClean="0"/>
              <a:t>в ИС.</a:t>
            </a:r>
            <a:endParaRPr lang="en-US" altLang="ru-RU" sz="2400" dirty="0" smtClean="0">
              <a:solidFill>
                <a:srgbClr val="CCECFF"/>
              </a:solidFill>
            </a:endParaRPr>
          </a:p>
        </p:txBody>
      </p:sp>
      <p:sp>
        <p:nvSpPr>
          <p:cNvPr id="9221" name="Rectangle 11"/>
          <p:cNvSpPr>
            <a:spLocks noChangeArrowheads="1"/>
          </p:cNvSpPr>
          <p:nvPr/>
        </p:nvSpPr>
        <p:spPr bwMode="auto">
          <a:xfrm>
            <a:off x="625813" y="914400"/>
            <a:ext cx="8305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ru-RU" sz="2400" dirty="0"/>
              <a:t>SOA — </a:t>
            </a:r>
            <a:r>
              <a:rPr kumimoji="1" lang="ru-RU" altLang="ru-RU" sz="2400" dirty="0"/>
              <a:t>мечта индустрии программирования о замене «кустарного» кодирования программ «от и до» на «промышленную» сборку приложений из «стандартных комплектующих», как в автомобильной, или других традиционных отраслях промышленности.</a:t>
            </a:r>
            <a:r>
              <a:rPr kumimoji="1" lang="en-US" altLang="ru-RU" sz="2400" dirty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88975"/>
            <a:ext cx="7699375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Положительные факторы </a:t>
            </a:r>
            <a:r>
              <a:rPr lang="ru-RU" dirty="0" err="1"/>
              <a:t>S</a:t>
            </a:r>
            <a:r>
              <a:rPr lang="ru-RU" sz="2200" dirty="0" err="1"/>
              <a:t>aa</a:t>
            </a:r>
            <a:r>
              <a:rPr lang="ru-RU" dirty="0" err="1"/>
              <a:t>S</a:t>
            </a:r>
            <a:r>
              <a:rPr lang="ru-RU" dirty="0"/>
              <a:t> для разработчиков</a:t>
            </a:r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682625" y="1903413"/>
            <a:ext cx="80041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ru-RU" dirty="0"/>
              <a:t>Рост популярности веб-сервисов для конечных пользователей;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/>
              <a:t>Быстрые процессы внедрения и сравнительно низкие затраты ресурсов на обслуживание конкретного клиента;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/>
              <a:t>Лёгкое проникновение на глобальные </a:t>
            </a:r>
            <a:r>
              <a:rPr lang="ru-RU" altLang="ru-RU" dirty="0" smtClean="0"/>
              <a:t>рынки (в конце «хвоста»);</a:t>
            </a:r>
            <a:endParaRPr lang="ru-RU" alt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/>
              <a:t>Отсутствие проблем с нелицензионным распространением ПО;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/>
              <a:t>В отличие от классической модели, </a:t>
            </a:r>
            <a:r>
              <a:rPr lang="ru-RU" altLang="ru-RU" dirty="0" err="1"/>
              <a:t>SaaS</a:t>
            </a:r>
            <a:r>
              <a:rPr lang="ru-RU" altLang="ru-RU" dirty="0"/>
              <a:t>-клиент привязывается к разработчику — он не может отказаться от услуг разработчика и продолжать использовать систему. Таким образом, обеспечивается </a:t>
            </a:r>
            <a:r>
              <a:rPr lang="ru-RU" altLang="ru-RU" dirty="0">
                <a:solidFill>
                  <a:srgbClr val="FFFF00"/>
                </a:solidFill>
              </a:rPr>
              <a:t>защита инвестиций </a:t>
            </a:r>
            <a:r>
              <a:rPr lang="ru-RU" altLang="ru-RU" dirty="0"/>
              <a:t>разработчика в процесс продаж;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/>
              <a:t>В долгосрочном периоде доходы от </a:t>
            </a:r>
            <a:r>
              <a:rPr lang="ru-RU" altLang="ru-RU" dirty="0" err="1"/>
              <a:t>SaaS</a:t>
            </a:r>
            <a:r>
              <a:rPr lang="ru-RU" altLang="ru-RU" dirty="0"/>
              <a:t> могут превысить доходы от продаж лицензий и оказания технической поддержки;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/>
              <a:t>Разработчик выбирает рабочую программно-аппаратную платформу из соображений её технико-экономической эффективности а не из соображений её распространенности у возможных пользователей ПО.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2175" y="6248400"/>
            <a:ext cx="508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/>
            <a:r>
              <a:rPr lang="en-US" altLang="ru-RU" dirty="0" smtClean="0"/>
              <a:t>18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1">
              <a:defRPr/>
            </a:pPr>
            <a:fld id="{7563DB1A-7CC4-4A21-96F2-EDB638F30AD0}" type="slidenum">
              <a:rPr lang="ru-RU" smtClean="0"/>
              <a:pPr lvl="1">
                <a:defRPr/>
              </a:pPr>
              <a:t>21</a:t>
            </a:fld>
            <a:endParaRPr lang="ru-RU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588564" cy="55398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228600"/>
            <a:ext cx="843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</a:t>
            </a:r>
            <a:r>
              <a:rPr lang="ru-RU" sz="2400" dirty="0" smtClean="0"/>
              <a:t>овокупный </a:t>
            </a:r>
            <a:r>
              <a:rPr lang="ru-RU" sz="2400" dirty="0"/>
              <a:t>среднегодовой темп </a:t>
            </a:r>
            <a:r>
              <a:rPr lang="ru-RU" sz="2400" dirty="0" smtClean="0"/>
              <a:t>роста в мире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7268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534400" y="6319838"/>
            <a:ext cx="508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altLang="ru-RU" dirty="0" smtClean="0"/>
              <a:t>20</a:t>
            </a:r>
            <a:endParaRPr lang="ru-RU" alt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8336"/>
            <a:ext cx="6586537" cy="603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6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28600"/>
            <a:ext cx="784860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900" dirty="0"/>
              <a:t>Доля </a:t>
            </a:r>
            <a:r>
              <a:rPr lang="en-US" sz="2900" dirty="0" smtClean="0"/>
              <a:t>S</a:t>
            </a:r>
            <a:r>
              <a:rPr lang="en-US" sz="2000" dirty="0" smtClean="0"/>
              <a:t>aa</a:t>
            </a:r>
            <a:r>
              <a:rPr lang="en-US" sz="2900" dirty="0" smtClean="0"/>
              <a:t>S</a:t>
            </a:r>
            <a:r>
              <a:rPr lang="ru-RU" sz="2900" dirty="0" smtClean="0"/>
              <a:t> в </a:t>
            </a:r>
            <a:r>
              <a:rPr lang="ru-RU" sz="2900" dirty="0"/>
              <a:t>обороте ПО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>
          <a:xfrm>
            <a:off x="8229600" y="5934076"/>
            <a:ext cx="531812" cy="381000"/>
          </a:xfrm>
        </p:spPr>
        <p:txBody>
          <a:bodyPr/>
          <a:lstStyle/>
          <a:p>
            <a:pPr marL="85725" lvl="1">
              <a:defRPr/>
            </a:pPr>
            <a:fld id="{0B69FE5C-049D-475C-83B8-8D9423E1DD9D}" type="slidenum">
              <a:rPr lang="ru-RU"/>
              <a:pPr marL="85725" lvl="1">
                <a:defRPr/>
              </a:pPr>
              <a:t>23</a:t>
            </a:fld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219201"/>
            <a:ext cx="7745014" cy="5358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C9745B4B-881A-4373-83C5-42FB92E37672}" type="slidenum">
              <a:rPr lang="ru-RU"/>
              <a:pPr lvl="1">
                <a:defRPr/>
              </a:pPr>
              <a:t>3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990600" y="1620838"/>
            <a:ext cx="75438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8775" indent="-3587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/>
              <a:t>Для крупных </a:t>
            </a:r>
            <a:r>
              <a:rPr lang="ru-RU" altLang="ru-RU" sz="2000" dirty="0" smtClean="0">
                <a:solidFill>
                  <a:srgbClr val="FFFF00"/>
                </a:solidFill>
              </a:rPr>
              <a:t>Информационных Систем (ИС)</a:t>
            </a:r>
            <a:r>
              <a:rPr lang="ru-RU" altLang="ru-RU" sz="2000" dirty="0" smtClean="0"/>
              <a:t>, уровня предприятия, и выше:</a:t>
            </a:r>
            <a:r>
              <a:rPr lang="en-US" altLang="ru-RU" sz="1800" dirty="0" smtClean="0"/>
              <a:t/>
            </a:r>
            <a:br>
              <a:rPr lang="en-US" altLang="ru-RU" sz="1800" dirty="0" smtClean="0"/>
            </a:br>
            <a:endParaRPr lang="ru-RU" altLang="ru-RU" sz="1800" dirty="0" smtClean="0"/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SzPct val="200000"/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/>
              <a:t>сокращение процесса разработки, 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SzPct val="200000"/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/>
              <a:t>расширение повторного использования кода, 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SzPct val="200000"/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/>
              <a:t>независимость от используемых платформ, инструментов, языков разработки, 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SzPct val="200000"/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/>
              <a:t>повышение масштабируемости создаваемых систем, 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SzPct val="200000"/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/>
              <a:t>улучшение управляемости создаваемых систем. </a:t>
            </a: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990600" y="5715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Цели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SOA: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620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SOA</a:t>
            </a:r>
            <a:r>
              <a:rPr lang="ru-RU" sz="4000" dirty="0" smtClean="0"/>
              <a:t> и информационные системы (ИС) компаний</a:t>
            </a: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369AF9C-E150-4F25-8A3B-60A643B4BFCD}" type="slidenum">
              <a:rPr lang="ru-RU"/>
              <a:pPr lvl="1">
                <a:defRPr/>
              </a:pPr>
              <a:t>4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609600" y="2057400"/>
            <a:ext cx="830580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Теперь компании перестают быть зависимыми от поставщиков ПО в виде готовых ИС. Логика каждой ИС теперь строиться внутри компании в виде сборки (вызова) нужных служб. Бывшие поставщики ИС теперь ориентируются на предоставление сервисов.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Внедряя </a:t>
            </a:r>
            <a:r>
              <a:rPr lang="en-US" altLang="ru-RU" sz="2000" dirty="0"/>
              <a:t>SOA</a:t>
            </a:r>
            <a:r>
              <a:rPr lang="ru-RU" altLang="ru-RU" sz="2000" dirty="0"/>
              <a:t> компании создают у себя </a:t>
            </a:r>
            <a:r>
              <a:rPr lang="ru-RU" altLang="ru-RU" sz="2000" i="1" dirty="0">
                <a:solidFill>
                  <a:srgbClr val="FFFF00"/>
                </a:solidFill>
              </a:rPr>
              <a:t>виртуальные, распределённые ИС </a:t>
            </a:r>
            <a:r>
              <a:rPr lang="ru-RU" altLang="ru-RU" sz="2000" dirty="0"/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Внимание бизнеса переключается с названия и поставщиков ИС на качество и доступность нового сервиса. Меняются правила работы с поставщиками систем, меняется даже организационная структура компаний.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bg1">
                <a:lumMod val="10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80375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Уровни абстракции SOA</a:t>
            </a:r>
          </a:p>
        </p:txBody>
      </p:sp>
      <p:sp>
        <p:nvSpPr>
          <p:cNvPr id="1945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11691" y="6284842"/>
            <a:ext cx="550220" cy="3538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Bef>
                <a:spcPct val="0"/>
              </a:spcBef>
              <a:buClrTx/>
              <a:buFontTx/>
              <a:buNone/>
            </a:pPr>
            <a:fld id="{6DF0E0EE-29D6-49A6-9522-577C2A9F7D06}" type="slidenum">
              <a:rPr lang="ru-RU" altLang="ru-RU" sz="1400" smtClean="0"/>
              <a:pPr marL="0" lvl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400" dirty="0" smtClean="0"/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685800" y="1239838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С точки зрения SOA </a:t>
            </a:r>
            <a:r>
              <a:rPr lang="ru-RU" altLang="ru-RU" sz="1800" dirty="0">
                <a:solidFill>
                  <a:srgbClr val="FFFF00"/>
                </a:solidFill>
              </a:rPr>
              <a:t>декомпозиция</a:t>
            </a:r>
            <a:r>
              <a:rPr lang="ru-RU" altLang="ru-RU" sz="1800" dirty="0"/>
              <a:t> корпоративной ИС может осуществляться на нескольких уровнях абстракции</a:t>
            </a:r>
          </a:p>
        </p:txBody>
      </p:sp>
      <p:grpSp>
        <p:nvGrpSpPr>
          <p:cNvPr id="19462" name="Group 17"/>
          <p:cNvGrpSpPr>
            <a:grpSpLocks/>
          </p:cNvGrpSpPr>
          <p:nvPr/>
        </p:nvGrpSpPr>
        <p:grpSpPr bwMode="auto">
          <a:xfrm>
            <a:off x="959795" y="2308225"/>
            <a:ext cx="7620000" cy="2416175"/>
            <a:chOff x="384" y="1392"/>
            <a:chExt cx="4944" cy="1522"/>
          </a:xfrm>
        </p:grpSpPr>
        <p:grpSp>
          <p:nvGrpSpPr>
            <p:cNvPr id="19463" name="Group 12"/>
            <p:cNvGrpSpPr>
              <a:grpSpLocks/>
            </p:cNvGrpSpPr>
            <p:nvPr/>
          </p:nvGrpSpPr>
          <p:grpSpPr bwMode="auto">
            <a:xfrm>
              <a:off x="480" y="1392"/>
              <a:ext cx="4848" cy="1440"/>
              <a:chOff x="432" y="1392"/>
              <a:chExt cx="5136" cy="1440"/>
            </a:xfrm>
          </p:grpSpPr>
          <p:sp>
            <p:nvSpPr>
              <p:cNvPr id="19465" name="Rectangle 4"/>
              <p:cNvSpPr>
                <a:spLocks noChangeArrowheads="1"/>
              </p:cNvSpPr>
              <p:nvPr/>
            </p:nvSpPr>
            <p:spPr bwMode="auto">
              <a:xfrm>
                <a:off x="432" y="1392"/>
                <a:ext cx="513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CCFF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800" b="1" dirty="0">
                    <a:solidFill>
                      <a:srgbClr val="002060"/>
                    </a:solidFill>
                  </a:rPr>
                  <a:t>  Уровень предприятия</a:t>
                </a:r>
                <a:r>
                  <a:rPr lang="ru-RU" altLang="ru-RU" sz="1800" dirty="0">
                    <a:solidFill>
                      <a:srgbClr val="002060"/>
                    </a:solidFill>
                  </a:rPr>
                  <a:t> </a:t>
                </a:r>
                <a:r>
                  <a:rPr lang="ru-RU" altLang="ru-RU" sz="1600" dirty="0">
                    <a:solidFill>
                      <a:srgbClr val="002060"/>
                    </a:solidFill>
                  </a:rPr>
                  <a:t>(</a:t>
                </a:r>
                <a:r>
                  <a:rPr lang="ru-RU" altLang="ru-RU" sz="1600" dirty="0" smtClean="0">
                    <a:solidFill>
                      <a:srgbClr val="002060"/>
                    </a:solidFill>
                  </a:rPr>
                  <a:t>бизнес-процессы уровня </a:t>
                </a:r>
                <a:r>
                  <a:rPr lang="ru-RU" altLang="ru-RU" sz="1600" dirty="0">
                    <a:solidFill>
                      <a:srgbClr val="002060"/>
                    </a:solidFill>
                  </a:rPr>
                  <a:t>предприятия)</a:t>
                </a:r>
              </a:p>
            </p:txBody>
          </p:sp>
          <p:sp>
            <p:nvSpPr>
              <p:cNvPr id="19466" name="Rectangle 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513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CCFF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800" b="1" dirty="0">
                    <a:solidFill>
                      <a:srgbClr val="002060"/>
                    </a:solidFill>
                  </a:rPr>
                  <a:t>  Уровень процесса</a:t>
                </a:r>
                <a:r>
                  <a:rPr lang="ru-RU" altLang="ru-RU" sz="1800" dirty="0">
                    <a:solidFill>
                      <a:srgbClr val="002060"/>
                    </a:solidFill>
                  </a:rPr>
                  <a:t> </a:t>
                </a:r>
                <a:r>
                  <a:rPr lang="ru-RU" altLang="ru-RU" sz="1600" dirty="0">
                    <a:solidFill>
                      <a:srgbClr val="002060"/>
                    </a:solidFill>
                  </a:rPr>
                  <a:t>(</a:t>
                </a:r>
                <a:r>
                  <a:rPr lang="ru-RU" altLang="ru-RU" sz="1600" dirty="0" smtClean="0">
                    <a:solidFill>
                      <a:srgbClr val="002060"/>
                    </a:solidFill>
                  </a:rPr>
                  <a:t>бизнес-процессы </a:t>
                </a:r>
                <a:r>
                  <a:rPr lang="ru-RU" altLang="ru-RU" sz="1600" dirty="0">
                    <a:solidFill>
                      <a:srgbClr val="002060"/>
                    </a:solidFill>
                  </a:rPr>
                  <a:t>областей деятельности предприятия)</a:t>
                </a:r>
              </a:p>
            </p:txBody>
          </p:sp>
          <p:sp>
            <p:nvSpPr>
              <p:cNvPr id="19467" name="Rectangle 6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513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CCFF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800" b="1" dirty="0">
                    <a:solidFill>
                      <a:srgbClr val="002060"/>
                    </a:solidFill>
                  </a:rPr>
                  <a:t>  Уровень сервисов </a:t>
                </a:r>
                <a:r>
                  <a:rPr lang="en-US" altLang="ru-RU" sz="1800" b="1" dirty="0">
                    <a:solidFill>
                      <a:srgbClr val="002060"/>
                    </a:solidFill>
                  </a:rPr>
                  <a:t>SOA</a:t>
                </a:r>
                <a:r>
                  <a:rPr lang="ru-RU" altLang="ru-RU" sz="1800" dirty="0">
                    <a:solidFill>
                      <a:srgbClr val="002060"/>
                    </a:solidFill>
                  </a:rPr>
                  <a:t> </a:t>
                </a:r>
                <a:r>
                  <a:rPr lang="ru-RU" altLang="ru-RU" sz="1600" dirty="0" smtClean="0">
                    <a:solidFill>
                      <a:srgbClr val="002060"/>
                    </a:solidFill>
                  </a:rPr>
                  <a:t>(пространственно-распределённые </a:t>
                </a:r>
                <a:r>
                  <a:rPr lang="ru-RU" altLang="ru-RU" sz="1600" dirty="0">
                    <a:solidFill>
                      <a:srgbClr val="002060"/>
                    </a:solidFill>
                  </a:rPr>
                  <a:t>сервисы)</a:t>
                </a:r>
              </a:p>
            </p:txBody>
          </p:sp>
          <p:sp>
            <p:nvSpPr>
              <p:cNvPr id="19469" name="Rectangle 8"/>
              <p:cNvSpPr>
                <a:spLocks noChangeArrowheads="1"/>
              </p:cNvSpPr>
              <p:nvPr/>
            </p:nvSpPr>
            <p:spPr bwMode="auto">
              <a:xfrm>
                <a:off x="432" y="2256"/>
                <a:ext cx="5136" cy="2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CCFF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ru-RU" altLang="ru-RU" sz="18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Уровень компонентов</a:t>
                </a:r>
                <a:r>
                  <a:rPr lang="ru-RU" altLang="ru-RU" sz="1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ru-RU" altLang="ru-RU" sz="1600" dirty="0" smtClean="0">
                    <a:solidFill>
                      <a:srgbClr val="002060"/>
                    </a:solidFill>
                  </a:rPr>
                  <a:t>(локальные  компоненты многократного использования)</a:t>
                </a:r>
              </a:p>
            </p:txBody>
          </p:sp>
          <p:sp>
            <p:nvSpPr>
              <p:cNvPr id="19470" name="Rectangle 9"/>
              <p:cNvSpPr>
                <a:spLocks noChangeArrowheads="1"/>
              </p:cNvSpPr>
              <p:nvPr/>
            </p:nvSpPr>
            <p:spPr bwMode="auto">
              <a:xfrm>
                <a:off x="432" y="2544"/>
                <a:ext cx="5136" cy="2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CCFF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ru-RU" altLang="ru-RU" sz="18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Уровень объектов</a:t>
                </a:r>
                <a:r>
                  <a:rPr lang="ru-RU" altLang="ru-RU" sz="1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ru-RU" altLang="ru-RU" sz="1600" dirty="0" smtClean="0">
                    <a:solidFill>
                      <a:srgbClr val="002060"/>
                    </a:solidFill>
                  </a:rPr>
                  <a:t>(общие объекты, в контексте ООП)</a:t>
                </a:r>
              </a:p>
            </p:txBody>
          </p:sp>
        </p:grpSp>
        <p:sp>
          <p:nvSpPr>
            <p:cNvPr id="11273" name="AutoShape 15"/>
            <p:cNvSpPr>
              <a:spLocks noChangeArrowheads="1"/>
            </p:cNvSpPr>
            <p:nvPr/>
          </p:nvSpPr>
          <p:spPr bwMode="auto">
            <a:xfrm rot="16200000">
              <a:off x="-278" y="2054"/>
              <a:ext cx="1522" cy="198"/>
            </a:xfrm>
            <a:prstGeom prst="notchedRightArrow">
              <a:avLst>
                <a:gd name="adj1" fmla="val 51398"/>
                <a:gd name="adj2" fmla="val 154491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CCFF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altLang="ru-RU" sz="1800" smtClean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85801" y="5120322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Жизненный </a:t>
            </a:r>
            <a:r>
              <a:rPr lang="ru-RU" altLang="ru-RU" dirty="0"/>
              <a:t>цикл корпоративной системы «распадается» на жизненные циклы составляющих ее компонентов.</a:t>
            </a:r>
            <a:r>
              <a:rPr lang="en-US" altLang="ru-RU" dirty="0"/>
              <a:t> </a:t>
            </a:r>
            <a:r>
              <a:rPr lang="ru-RU" altLang="ru-RU" dirty="0">
                <a:solidFill>
                  <a:srgbClr val="FFFF00"/>
                </a:solidFill>
              </a:rPr>
              <a:t>Декомпозиция</a:t>
            </a:r>
            <a:r>
              <a:rPr lang="ru-RU" altLang="ru-RU" dirty="0"/>
              <a:t> позволяет не только оперативно реагировать на реструктуризацию</a:t>
            </a:r>
            <a:r>
              <a:rPr lang="en-US" altLang="ru-RU" dirty="0"/>
              <a:t> </a:t>
            </a:r>
            <a:r>
              <a:rPr lang="ru-RU" altLang="ru-RU" dirty="0"/>
              <a:t>бизнес-процессов, но и делает процесс развития</a:t>
            </a:r>
            <a:r>
              <a:rPr lang="en-US" altLang="ru-RU" dirty="0"/>
              <a:t> </a:t>
            </a:r>
            <a:r>
              <a:rPr lang="ru-RU" altLang="ru-RU" dirty="0"/>
              <a:t>ИС более предсказуемым и устойчивым.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247" y="299568"/>
            <a:ext cx="8153400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Разработка и внедрение </a:t>
            </a:r>
            <a:r>
              <a:rPr lang="en-US" sz="4000" dirty="0" smtClean="0"/>
              <a:t>SOA</a:t>
            </a:r>
            <a:endParaRPr lang="ru-RU" sz="4000" dirty="0" smtClean="0"/>
          </a:p>
        </p:txBody>
      </p:sp>
      <p:sp>
        <p:nvSpPr>
          <p:cNvPr id="2048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29422" y="6135892"/>
            <a:ext cx="552450" cy="4449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Bef>
                <a:spcPct val="0"/>
              </a:spcBef>
              <a:buClrTx/>
              <a:buFontTx/>
              <a:buNone/>
            </a:pPr>
            <a:fld id="{A8243BCE-0E3B-44E3-AFA9-C7FAF90A4315}" type="slidenum">
              <a:rPr lang="ru-RU" altLang="ru-RU" sz="1400" smtClean="0"/>
              <a:pPr marL="0" lvl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400" dirty="0" smtClean="0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71170" y="1447800"/>
            <a:ext cx="851555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3587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На разработчиков служб ложится высокая ответственность , т .к. их работа «встраивается» и существенно влияет на ИС многих компаний.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9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Разработка или покупка готовых ИС (без </a:t>
            </a:r>
            <a:r>
              <a:rPr lang="en-US" altLang="ru-RU" sz="1800" dirty="0"/>
              <a:t>SOA</a:t>
            </a:r>
            <a:r>
              <a:rPr lang="ru-RU" altLang="ru-RU" sz="1800" dirty="0"/>
              <a:t>) – это мина замедленного действия. Когда-то любая ИС устаревает, с её смертью у вас ничего не остается –  ни бизнес-процессов, ни сервисов, ни модели данных. Время потраченное на проектирование бизнес- и технологических процессов, уникальные идеи и находки окажутся бесполезными.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9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При разработке новых ИС необходимо выделять сервисы, которые уже </a:t>
            </a:r>
            <a:r>
              <a:rPr lang="ru-RU" altLang="ru-RU" sz="1800" dirty="0" smtClean="0"/>
              <a:t>существуют </a:t>
            </a:r>
            <a:r>
              <a:rPr lang="ru-RU" altLang="ru-RU" sz="1800" dirty="0"/>
              <a:t>или необходимы и будут многократно востребованы. Создание повторно используемого компонента примерно в 2.5 раз дороже простого, т. е. сервис целесообразно создавать при условии дальнейшего использования минимум 3 раза.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9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После перехода на </a:t>
            </a:r>
            <a:r>
              <a:rPr lang="en-US" altLang="ru-RU" sz="1800" dirty="0"/>
              <a:t>SOA</a:t>
            </a:r>
            <a:r>
              <a:rPr lang="ru-RU" altLang="ru-RU" sz="1800" dirty="0"/>
              <a:t> с каждым годом возрастает повторное использование сервисов – 10% в первый год, 20% во второй, 30% в третий, что напрямую сказывается на сокращении затрат.</a:t>
            </a:r>
            <a:endParaRPr lang="en-US" altLang="ru-RU" sz="18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0E8ED59-8C8D-4935-8618-44BDB0070D81}" type="slidenum">
              <a:rPr lang="ru-RU"/>
              <a:pPr lvl="1">
                <a:defRPr/>
              </a:pPr>
              <a:t>7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858838" y="533400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Доступ к данным в 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SOA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457200" y="1624073"/>
            <a:ext cx="8382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dirty="0" smtClean="0"/>
              <a:t>Существуют два способа доступа к данным в распределённых ИС: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dirty="0" smtClean="0"/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REST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100" dirty="0" smtClean="0">
                <a:latin typeface="+mj-lt"/>
              </a:rPr>
              <a:t>(</a:t>
            </a:r>
            <a:r>
              <a:rPr lang="en-US" sz="1100" dirty="0" smtClean="0">
                <a:latin typeface="+mj-lt"/>
              </a:rPr>
              <a:t>Representational State Transfer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>
                <a:latin typeface="+mj-lt"/>
              </a:rPr>
              <a:t>передача состояния представления) </a:t>
            </a:r>
            <a:r>
              <a:rPr lang="ru-RU" sz="1800" dirty="0"/>
              <a:t>– это </a:t>
            </a:r>
            <a:r>
              <a:rPr lang="ru-RU" sz="1800" dirty="0" smtClean="0"/>
              <a:t>клиент-серверный доступ к </a:t>
            </a:r>
            <a:r>
              <a:rPr lang="ru-RU" sz="1800" i="1" dirty="0" smtClean="0">
                <a:solidFill>
                  <a:srgbClr val="FFFF00"/>
                </a:solidFill>
              </a:rPr>
              <a:t>данным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smtClean="0"/>
              <a:t>по HTTP (</a:t>
            </a:r>
            <a:r>
              <a:rPr lang="en-US" sz="1800" dirty="0" smtClean="0"/>
              <a:t>REST </a:t>
            </a:r>
            <a:r>
              <a:rPr lang="ru-RU" sz="1800" dirty="0" smtClean="0"/>
              <a:t>не </a:t>
            </a:r>
            <a:r>
              <a:rPr lang="ru-RU" sz="1800" dirty="0"/>
              <a:t>протокол, а архитектурный </a:t>
            </a:r>
            <a:r>
              <a:rPr lang="ru-RU" sz="1800" dirty="0" smtClean="0"/>
              <a:t>стиль</a:t>
            </a:r>
            <a:r>
              <a:rPr lang="en-US" sz="1800" dirty="0" smtClean="0"/>
              <a:t> </a:t>
            </a:r>
            <a:r>
              <a:rPr lang="ru-RU" sz="1800" dirty="0" smtClean="0"/>
              <a:t>в </a:t>
            </a:r>
            <a:r>
              <a:rPr lang="en-US" sz="1800" dirty="0" smtClean="0"/>
              <a:t>HTTP</a:t>
            </a:r>
            <a:r>
              <a:rPr lang="ru-RU" sz="1800" dirty="0" smtClean="0"/>
              <a:t>):</a:t>
            </a:r>
            <a:endParaRPr lang="en-US" sz="1800" dirty="0" smtClean="0"/>
          </a:p>
          <a:p>
            <a:pPr marL="447675" indent="-273050">
              <a:lnSpc>
                <a:spcPct val="100000"/>
              </a:lnSpc>
              <a:defRPr/>
            </a:pPr>
            <a:r>
              <a:rPr lang="ru-RU" sz="1800" dirty="0" smtClean="0"/>
              <a:t>Вся логика крутится вокруг ресурсов (</a:t>
            </a:r>
            <a:r>
              <a:rPr lang="ru-RU" sz="1800" i="1" dirty="0" smtClean="0"/>
              <a:t>данных</a:t>
            </a:r>
            <a:r>
              <a:rPr lang="ru-RU" sz="1800" dirty="0" smtClean="0"/>
              <a:t>), а не операций</a:t>
            </a:r>
            <a:r>
              <a:rPr lang="en-US" sz="1800" dirty="0" smtClean="0"/>
              <a:t> </a:t>
            </a:r>
            <a:r>
              <a:rPr lang="ru-RU" sz="1800" dirty="0" smtClean="0"/>
              <a:t>с ними;</a:t>
            </a:r>
          </a:p>
          <a:p>
            <a:pPr marL="447675" indent="-273050">
              <a:lnSpc>
                <a:spcPct val="100000"/>
              </a:lnSpc>
              <a:defRPr/>
            </a:pPr>
            <a:r>
              <a:rPr lang="ru-RU" sz="1800" dirty="0" smtClean="0"/>
              <a:t>Каждый блок некоторой информации является ресурсом с уникальным UR</a:t>
            </a:r>
            <a:r>
              <a:rPr lang="en-US" sz="1800" dirty="0" smtClean="0"/>
              <a:t>I</a:t>
            </a:r>
            <a:r>
              <a:rPr lang="ru-RU" sz="1800" dirty="0" smtClean="0"/>
              <a:t>;</a:t>
            </a:r>
          </a:p>
          <a:p>
            <a:pPr marL="447675" indent="-273050">
              <a:lnSpc>
                <a:spcPct val="100000"/>
              </a:lnSpc>
              <a:defRPr/>
            </a:pPr>
            <a:r>
              <a:rPr lang="ru-RU" sz="1800" dirty="0" smtClean="0"/>
              <a:t>Все запросы реализуются по HTTP, методами </a:t>
            </a:r>
            <a:r>
              <a:rPr lang="en-US" sz="1800" b="1" dirty="0" smtClean="0"/>
              <a:t>Post</a:t>
            </a:r>
            <a:r>
              <a:rPr lang="en-US" sz="1800" dirty="0" smtClean="0"/>
              <a:t>, </a:t>
            </a:r>
            <a:r>
              <a:rPr lang="en-US" sz="1800" b="1" dirty="0" smtClean="0"/>
              <a:t>Get</a:t>
            </a:r>
            <a:r>
              <a:rPr lang="en-US" sz="1800" dirty="0" smtClean="0"/>
              <a:t>, </a:t>
            </a:r>
            <a:r>
              <a:rPr lang="en-US" sz="1800" b="1" dirty="0" smtClean="0"/>
              <a:t>Put</a:t>
            </a:r>
            <a:r>
              <a:rPr lang="en-US" sz="1800" dirty="0" smtClean="0"/>
              <a:t> </a:t>
            </a:r>
            <a:r>
              <a:rPr lang="ru-RU" sz="1100" dirty="0" smtClean="0">
                <a:latin typeface="+mj-lt"/>
              </a:rPr>
              <a:t>(Сохранить данные запроса </a:t>
            </a:r>
            <a:r>
              <a:rPr lang="ru-RU" sz="1100" dirty="0">
                <a:latin typeface="+mj-lt"/>
              </a:rPr>
              <a:t>под </a:t>
            </a:r>
            <a:r>
              <a:rPr lang="en-US" sz="1100" dirty="0">
                <a:latin typeface="+mj-lt"/>
              </a:rPr>
              <a:t>URI</a:t>
            </a:r>
            <a:r>
              <a:rPr lang="ru-RU" sz="1100" dirty="0" smtClean="0">
                <a:latin typeface="+mj-lt"/>
              </a:rPr>
              <a:t>) </a:t>
            </a:r>
            <a:r>
              <a:rPr lang="ru-RU" sz="1800" dirty="0" smtClean="0"/>
              <a:t>и </a:t>
            </a:r>
            <a:r>
              <a:rPr lang="en-US" sz="1800" b="1" dirty="0" smtClean="0"/>
              <a:t>Delete</a:t>
            </a:r>
            <a:r>
              <a:rPr lang="ru-RU" sz="1800" dirty="0" smtClean="0"/>
              <a:t> </a:t>
            </a:r>
            <a:r>
              <a:rPr lang="ru-RU" sz="1100" dirty="0" smtClean="0">
                <a:latin typeface="+mj-lt"/>
              </a:rPr>
              <a:t>(Удалить данные </a:t>
            </a:r>
            <a:r>
              <a:rPr lang="en-US" sz="1100" dirty="0" smtClean="0">
                <a:latin typeface="+mj-lt"/>
              </a:rPr>
              <a:t>URI</a:t>
            </a:r>
            <a:r>
              <a:rPr lang="ru-RU" sz="1100" dirty="0">
                <a:latin typeface="+mj-lt"/>
              </a:rPr>
              <a:t>) </a:t>
            </a:r>
            <a:r>
              <a:rPr lang="ru-RU" sz="1800" dirty="0" smtClean="0"/>
              <a:t>, а данные могут передаваться в любом формате (не только </a:t>
            </a:r>
            <a:r>
              <a:rPr lang="en-US" sz="1800" dirty="0" smtClean="0"/>
              <a:t>XML</a:t>
            </a:r>
            <a:r>
              <a:rPr lang="ru-RU" sz="1800" dirty="0" smtClean="0"/>
              <a:t>);</a:t>
            </a:r>
          </a:p>
          <a:p>
            <a:pPr marL="447675" indent="-273050">
              <a:lnSpc>
                <a:spcPct val="100000"/>
              </a:lnSpc>
              <a:defRPr/>
            </a:pPr>
            <a:r>
              <a:rPr lang="ru-RU" sz="1800" dirty="0" smtClean="0"/>
              <a:t>Операции клиента с сервером реализуются без сессий.</a:t>
            </a:r>
            <a:endParaRPr lang="ru-RU" altLang="ru-RU" sz="2000" dirty="0" smtClean="0"/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defRPr/>
            </a:pPr>
            <a:endParaRPr lang="en-US" sz="1800" dirty="0" smtClean="0"/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SzTx/>
              <a:buFont typeface="+mj-lt"/>
              <a:buAutoNum type="arabicPeriod" startAt="2"/>
              <a:defRPr/>
            </a:pPr>
            <a:r>
              <a:rPr 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RPC</a:t>
            </a:r>
            <a:r>
              <a:rPr lang="en-US" sz="1800" b="1" dirty="0" smtClean="0"/>
              <a:t> </a:t>
            </a:r>
            <a:r>
              <a:rPr lang="ru-RU" sz="1100" dirty="0">
                <a:latin typeface="+mj-lt"/>
              </a:rPr>
              <a:t>(</a:t>
            </a:r>
            <a:r>
              <a:rPr lang="en-US" sz="1100" dirty="0">
                <a:latin typeface="+mj-lt"/>
              </a:rPr>
              <a:t>Remote Procedure Call </a:t>
            </a:r>
            <a:r>
              <a:rPr lang="ru-RU" sz="1100" dirty="0">
                <a:latin typeface="+mj-lt"/>
              </a:rPr>
              <a:t>удалённый вызов процедур)</a:t>
            </a:r>
            <a:r>
              <a:rPr lang="ru-RU" sz="1800" dirty="0" smtClean="0"/>
              <a:t> </a:t>
            </a:r>
            <a:r>
              <a:rPr lang="ru-RU" sz="1800" dirty="0"/>
              <a:t>– это </a:t>
            </a:r>
            <a:r>
              <a:rPr lang="ru-RU" sz="1800" dirty="0" smtClean="0"/>
              <a:t>сервисы</a:t>
            </a:r>
            <a:r>
              <a:rPr lang="en-US" sz="1800" dirty="0" smtClean="0"/>
              <a:t> (</a:t>
            </a:r>
            <a:r>
              <a:rPr lang="ru-RU" sz="1800" dirty="0" smtClean="0"/>
              <a:t>процедуры</a:t>
            </a:r>
            <a:r>
              <a:rPr lang="en-US" sz="1800" dirty="0" smtClean="0"/>
              <a:t>)</a:t>
            </a:r>
            <a:r>
              <a:rPr lang="ru-RU" sz="1800" dirty="0" smtClean="0"/>
              <a:t>, которые предоставляют доступ к удалённым </a:t>
            </a:r>
            <a:r>
              <a:rPr lang="ru-RU" sz="1800" i="1" dirty="0" smtClean="0">
                <a:solidFill>
                  <a:srgbClr val="FFFF00"/>
                </a:solidFill>
              </a:rPr>
              <a:t>операциям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/>
              <a:t>(методам обработки данных) </a:t>
            </a:r>
            <a:r>
              <a:rPr lang="ru-RU" sz="1800" dirty="0" smtClean="0"/>
              <a:t>по особым протоколам:</a:t>
            </a:r>
          </a:p>
          <a:p>
            <a:pPr marL="447675" indent="-273050">
              <a:lnSpc>
                <a:spcPct val="100000"/>
              </a:lnSpc>
              <a:defRPr/>
            </a:pPr>
            <a:r>
              <a:rPr lang="en-US" sz="1800" dirty="0" smtClean="0"/>
              <a:t>SOAP,</a:t>
            </a:r>
            <a:r>
              <a:rPr lang="ru-RU" sz="1800" dirty="0" smtClean="0"/>
              <a:t> </a:t>
            </a:r>
            <a:r>
              <a:rPr lang="en-US" sz="1800" dirty="0" err="1" smtClean="0"/>
              <a:t>gRPC</a:t>
            </a:r>
            <a:r>
              <a:rPr lang="ru-RU" sz="1800" dirty="0" smtClean="0"/>
              <a:t>, </a:t>
            </a:r>
            <a:r>
              <a:rPr lang="en-US" sz="1800" dirty="0" smtClean="0"/>
              <a:t>JSON</a:t>
            </a:r>
            <a:r>
              <a:rPr lang="ru-RU" sz="1800" dirty="0" smtClean="0"/>
              <a:t> </a:t>
            </a:r>
            <a:r>
              <a:rPr lang="ru-RU" sz="1100" dirty="0">
                <a:latin typeface="+mj-lt"/>
              </a:rPr>
              <a:t>(</a:t>
            </a:r>
            <a:r>
              <a:rPr lang="en-US" sz="1100" dirty="0">
                <a:latin typeface="+mj-lt"/>
              </a:rPr>
              <a:t>JavaScript Object Notation</a:t>
            </a:r>
            <a:r>
              <a:rPr lang="ru-RU" sz="1100" dirty="0">
                <a:latin typeface="+mj-lt"/>
              </a:rPr>
              <a:t>)</a:t>
            </a:r>
            <a:r>
              <a:rPr lang="en-US" sz="1800" dirty="0" smtClean="0"/>
              <a:t>,</a:t>
            </a:r>
            <a:r>
              <a:rPr lang="ru-RU" sz="1800" dirty="0" smtClean="0"/>
              <a:t> </a:t>
            </a:r>
            <a:r>
              <a:rPr lang="en-US" sz="1800" dirty="0" smtClean="0"/>
              <a:t>.NET Remoting, Java RMI…</a:t>
            </a:r>
            <a:endParaRPr lang="ru-RU" sz="18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CD8F4E8-F66B-442B-BDC5-7D887EAA5DC0}" type="slidenum">
              <a:rPr lang="ru-RU"/>
              <a:pPr lvl="1">
                <a:defRPr/>
              </a:pPr>
              <a:t>8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8001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REST или 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RPC</a:t>
            </a: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для 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Web</a:t>
            </a: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-сервисов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?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627434" y="1677694"/>
            <a:ext cx="8229600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800" dirty="0" smtClean="0"/>
              <a:t>Web-</a:t>
            </a:r>
            <a:r>
              <a:rPr lang="ru-RU" altLang="ru-RU" sz="1800" dirty="0" smtClean="0"/>
              <a:t>сервисы </a:t>
            </a:r>
            <a:r>
              <a:rPr lang="en-US" sz="1800" dirty="0"/>
              <a:t>SOAP </a:t>
            </a:r>
            <a:r>
              <a:rPr lang="ru-RU" altLang="ru-RU" sz="1800" dirty="0"/>
              <a:t>(</a:t>
            </a:r>
            <a:r>
              <a:rPr lang="en-US" sz="1800" dirty="0"/>
              <a:t>XML</a:t>
            </a:r>
            <a:r>
              <a:rPr lang="ru-RU" sz="1800" dirty="0"/>
              <a:t>) </a:t>
            </a:r>
            <a:r>
              <a:rPr lang="ru-RU" altLang="ru-RU" sz="1800" dirty="0" smtClean="0"/>
              <a:t>– </a:t>
            </a:r>
            <a:r>
              <a:rPr lang="ru-RU" sz="1800" dirty="0" smtClean="0"/>
              <a:t>это целое семейство дополнительных протоколов и стандартов. Сервисы хорошо справляются с ошибками, сложными транзакциями с сохранением  состояния (</a:t>
            </a:r>
            <a:r>
              <a:rPr lang="ru-RU" sz="1400" dirty="0"/>
              <a:t>цепочка операций </a:t>
            </a:r>
            <a:r>
              <a:rPr lang="ru-RU" sz="1400" dirty="0" smtClean="0"/>
              <a:t>как </a:t>
            </a:r>
            <a:r>
              <a:rPr lang="ru-RU" sz="1400" dirty="0"/>
              <a:t>одна транзакция, например, в случае банковских </a:t>
            </a:r>
            <a:r>
              <a:rPr lang="ru-RU" sz="1400" dirty="0" smtClean="0"/>
              <a:t>переводов</a:t>
            </a:r>
            <a:r>
              <a:rPr lang="ru-RU" sz="1800" dirty="0" smtClean="0"/>
              <a:t>), безопасностью, надёжностью связи…</a:t>
            </a:r>
            <a:r>
              <a:rPr lang="en-US" sz="1800" dirty="0" smtClean="0"/>
              <a:t> </a:t>
            </a:r>
            <a:r>
              <a:rPr lang="ru-RU" sz="1800" dirty="0" smtClean="0"/>
              <a:t>– целесообразно использовать для разработки сложных коллективных проектов ИС.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dirty="0"/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dirty="0" smtClean="0"/>
              <a:t>Технологии REST и</a:t>
            </a:r>
            <a:r>
              <a:rPr lang="en-US" sz="1800" dirty="0" smtClean="0"/>
              <a:t> RPC</a:t>
            </a:r>
            <a:r>
              <a:rPr lang="ru-RU" sz="1800" dirty="0" smtClean="0"/>
              <a:t> – </a:t>
            </a:r>
            <a:r>
              <a:rPr lang="ru-RU" sz="1800" dirty="0"/>
              <a:t>не конкуренты. Они представляют разные весовые категории</a:t>
            </a:r>
            <a:r>
              <a:rPr lang="ru-RU" sz="1800" dirty="0" smtClean="0"/>
              <a:t>. REST-доступ с </a:t>
            </a:r>
            <a:r>
              <a:rPr lang="en-US" sz="1800" dirty="0" smtClean="0"/>
              <a:t>JSON</a:t>
            </a:r>
            <a:r>
              <a:rPr lang="ru-RU" sz="1800" dirty="0"/>
              <a:t> или </a:t>
            </a:r>
            <a:r>
              <a:rPr lang="en-US" sz="1800" dirty="0" smtClean="0"/>
              <a:t>gRPC</a:t>
            </a:r>
            <a:r>
              <a:rPr lang="ru-RU" sz="1800" dirty="0" smtClean="0"/>
              <a:t> лучше подходят для работы с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микросервисами</a:t>
            </a:r>
            <a:r>
              <a:rPr lang="ru-RU" sz="1800" dirty="0" smtClean="0"/>
              <a:t> (</a:t>
            </a:r>
            <a:r>
              <a:rPr lang="ru-RU" sz="1800" dirty="0"/>
              <a:t>подвид </a:t>
            </a:r>
            <a:r>
              <a:rPr lang="en-US" sz="1800" dirty="0" smtClean="0"/>
              <a:t>SOA</a:t>
            </a:r>
            <a:r>
              <a:rPr lang="ru-RU" sz="1800" dirty="0" smtClean="0"/>
              <a:t>, небольшие сервисы не предназначенные для сторонних </a:t>
            </a:r>
            <a:r>
              <a:rPr lang="ru-RU" sz="1800" dirty="0"/>
              <a:t>пользователей</a:t>
            </a:r>
            <a:r>
              <a:rPr lang="ru-RU" sz="1800" dirty="0" smtClean="0"/>
              <a:t>), включая 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мобильные приложения</a:t>
            </a:r>
            <a:r>
              <a:rPr lang="ru-RU" sz="1800" dirty="0" smtClean="0"/>
              <a:t>. Интернет </a:t>
            </a:r>
            <a:r>
              <a:rPr lang="ru-RU" sz="1800" dirty="0"/>
              <a:t>пользователи </a:t>
            </a:r>
            <a:r>
              <a:rPr lang="ru-RU" sz="1800" dirty="0" smtClean="0"/>
              <a:t>наоборот чаще выбирают </a:t>
            </a:r>
            <a:r>
              <a:rPr lang="ru-RU" altLang="ru-RU" sz="1800" dirty="0"/>
              <a:t>сервисы</a:t>
            </a:r>
            <a:r>
              <a:rPr lang="ru-RU" sz="1800" dirty="0" smtClean="0"/>
              <a:t> </a:t>
            </a:r>
            <a:r>
              <a:rPr lang="en-US" sz="1800" dirty="0"/>
              <a:t>RPC</a:t>
            </a:r>
            <a:r>
              <a:rPr lang="ru-RU" sz="1800" dirty="0"/>
              <a:t> SOAP</a:t>
            </a:r>
            <a:r>
              <a:rPr lang="ru-RU" sz="1800" dirty="0" smtClean="0"/>
              <a:t>.</a:t>
            </a:r>
            <a:endParaRPr lang="ru-RU" sz="1800" dirty="0"/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dirty="0" smtClean="0"/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dirty="0" smtClean="0"/>
              <a:t>Для любителей REST предлагаются т.н. </a:t>
            </a:r>
            <a:r>
              <a:rPr lang="en-US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RESTful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API </a:t>
            </a:r>
            <a:r>
              <a:rPr lang="ru-RU" sz="1800" dirty="0"/>
              <a:t>–</a:t>
            </a:r>
            <a:r>
              <a:rPr lang="ru-RU" sz="1800" dirty="0" smtClean="0"/>
              <a:t> это API для </a:t>
            </a:r>
            <a:r>
              <a:rPr lang="en-US" altLang="ru-RU" sz="1800" dirty="0"/>
              <a:t>Web</a:t>
            </a:r>
            <a:r>
              <a:rPr lang="en-US" sz="1800" dirty="0"/>
              <a:t>-</a:t>
            </a:r>
            <a:r>
              <a:rPr lang="ru-RU" sz="1800" dirty="0" smtClean="0"/>
              <a:t>сервисов, удовлетворяющий принципам REST. В </a:t>
            </a:r>
            <a:r>
              <a:rPr lang="en-US" altLang="ru-RU" sz="1800" dirty="0" smtClean="0"/>
              <a:t>Visual </a:t>
            </a:r>
            <a:r>
              <a:rPr lang="en-US" altLang="ru-RU" sz="1800" dirty="0"/>
              <a:t>Studio </a:t>
            </a:r>
            <a:r>
              <a:rPr lang="ru-RU" altLang="ru-RU" sz="1800" dirty="0" smtClean="0"/>
              <a:t>он </a:t>
            </a:r>
            <a:r>
              <a:rPr lang="ru-RU" altLang="ru-RU" sz="1800" dirty="0"/>
              <a:t>называется </a:t>
            </a:r>
            <a:r>
              <a:rPr lang="en-US" altLang="ru-RU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Web</a:t>
            </a:r>
            <a:r>
              <a:rPr lang="ru-RU" altLang="ru-RU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ru-RU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API</a:t>
            </a:r>
            <a:r>
              <a:rPr lang="ru-RU" altLang="ru-RU" sz="1800" dirty="0"/>
              <a:t>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0E8ED59-8C8D-4935-8618-44BDB0070D81}" type="slidenum">
              <a:rPr lang="ru-RU"/>
              <a:pPr lvl="1">
                <a:defRPr/>
              </a:pPr>
              <a:t>9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838200" y="381000"/>
            <a:ext cx="810577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Сервисы</a:t>
            </a:r>
            <a:r>
              <a:rPr lang="uk-UA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: </a:t>
            </a: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hlinkClick r:id="rId3"/>
              </a:rPr>
              <a:t>ASMX</a:t>
            </a:r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gRPC</a:t>
            </a: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hlinkClick r:id="rId4"/>
              </a:rPr>
              <a:t>WCF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685800" y="1447800"/>
            <a:ext cx="8001000" cy="467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dirty="0" smtClean="0"/>
              <a:t>Технология </a:t>
            </a:r>
            <a:r>
              <a:rPr lang="ru-RU" sz="1800" dirty="0"/>
              <a:t>ASMX уже давно не развивается, </a:t>
            </a:r>
            <a:r>
              <a:rPr lang="ru-RU" sz="1800" dirty="0" smtClean="0"/>
              <a:t>но продолжает </a:t>
            </a:r>
            <a:r>
              <a:rPr lang="ru-RU" sz="1800" dirty="0"/>
              <a:t>широко </a:t>
            </a:r>
            <a:r>
              <a:rPr lang="ru-RU" sz="1800" dirty="0" smtClean="0"/>
              <a:t>использоваться. </a:t>
            </a:r>
            <a:r>
              <a:rPr lang="ru-RU" sz="1800" dirty="0" err="1" smtClean="0"/>
              <a:t>Google</a:t>
            </a:r>
            <a:r>
              <a:rPr lang="ru-RU" sz="1800" dirty="0" smtClean="0"/>
              <a:t> «видит» обсуждение сервисов: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 dirty="0" smtClean="0"/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ru-RU" sz="1800" dirty="0" smtClean="0"/>
              <a:t>212 </a:t>
            </a:r>
            <a:r>
              <a:rPr lang="en-US" sz="1800" dirty="0" smtClean="0"/>
              <a:t>000 </a:t>
            </a:r>
            <a:r>
              <a:rPr lang="ru-RU" sz="1800" dirty="0">
                <a:hlinkClick r:id="rId5"/>
              </a:rPr>
              <a:t>ASM</a:t>
            </a:r>
            <a:r>
              <a:rPr lang="en-US" sz="1800" dirty="0" smtClean="0">
                <a:hlinkClick r:id="rId5"/>
              </a:rPr>
              <a:t>X</a:t>
            </a:r>
            <a:r>
              <a:rPr lang="en-US" sz="1800" dirty="0" smtClean="0"/>
              <a:t>,</a:t>
            </a:r>
            <a:r>
              <a:rPr lang="ru-RU" sz="1800" dirty="0" smtClean="0"/>
              <a:t> </a:t>
            </a:r>
            <a:r>
              <a:rPr lang="en-US" sz="1800" dirty="0" smtClean="0"/>
              <a:t> </a:t>
            </a:r>
            <a:r>
              <a:rPr lang="ru-RU" sz="1800" dirty="0" smtClean="0"/>
              <a:t>23</a:t>
            </a:r>
            <a:r>
              <a:rPr lang="ru-RU" sz="1800" dirty="0"/>
              <a:t> 000 </a:t>
            </a:r>
            <a:r>
              <a:rPr lang="ru-RU" sz="1800" dirty="0">
                <a:hlinkClick r:id="rId6"/>
              </a:rPr>
              <a:t>WC</a:t>
            </a:r>
            <a:r>
              <a:rPr lang="en-US" sz="1800" dirty="0" smtClean="0">
                <a:hlinkClick r:id="rId6"/>
              </a:rPr>
              <a:t>F</a:t>
            </a:r>
            <a:r>
              <a:rPr lang="ru-RU" sz="1800" dirty="0"/>
              <a:t>	</a:t>
            </a:r>
            <a:r>
              <a:rPr lang="en-US" sz="1800" dirty="0" smtClean="0"/>
              <a:t>		</a:t>
            </a:r>
            <a:r>
              <a:rPr lang="ru-RU" sz="1800" dirty="0" smtClean="0"/>
              <a:t>(2020)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ru-RU" sz="1800" dirty="0" smtClean="0"/>
              <a:t>1 830 000 </a:t>
            </a:r>
            <a:r>
              <a:rPr lang="ru-RU" sz="1800" dirty="0" smtClean="0">
                <a:hlinkClick r:id="rId5"/>
              </a:rPr>
              <a:t>ASM</a:t>
            </a:r>
            <a:r>
              <a:rPr lang="en-US" sz="1800" dirty="0" smtClean="0">
                <a:hlinkClick r:id="rId5"/>
              </a:rPr>
              <a:t>X</a:t>
            </a:r>
            <a:r>
              <a:rPr lang="en-US" sz="1800" dirty="0" smtClean="0"/>
              <a:t>,</a:t>
            </a:r>
            <a:r>
              <a:rPr lang="ru-RU" sz="1800" dirty="0" smtClean="0"/>
              <a:t> </a:t>
            </a:r>
            <a:r>
              <a:rPr lang="en-US" sz="1800" dirty="0" smtClean="0"/>
              <a:t> </a:t>
            </a:r>
            <a:r>
              <a:rPr lang="ru-RU" sz="1800" dirty="0" smtClean="0"/>
              <a:t>18 100 000 </a:t>
            </a:r>
            <a:r>
              <a:rPr lang="ru-RU" sz="1800" dirty="0" smtClean="0">
                <a:hlinkClick r:id="rId6"/>
              </a:rPr>
              <a:t>WC</a:t>
            </a:r>
            <a:r>
              <a:rPr lang="en-US" sz="1800" dirty="0" smtClean="0">
                <a:hlinkClick r:id="rId6"/>
              </a:rPr>
              <a:t>F</a:t>
            </a:r>
            <a:r>
              <a:rPr lang="en-US" sz="1800" dirty="0" smtClean="0"/>
              <a:t>,</a:t>
            </a:r>
            <a:r>
              <a:rPr lang="ru-RU" sz="1800" dirty="0" smtClean="0"/>
              <a:t> </a:t>
            </a:r>
            <a:r>
              <a:rPr lang="en-US" sz="1800" dirty="0" smtClean="0"/>
              <a:t>3 660 000 </a:t>
            </a:r>
            <a:r>
              <a:rPr lang="en-US" sz="1800" dirty="0" err="1" smtClean="0">
                <a:hlinkClick r:id="rId7"/>
              </a:rPr>
              <a:t>gRPC</a:t>
            </a:r>
            <a:r>
              <a:rPr lang="ru-RU" sz="1800" dirty="0" smtClean="0"/>
              <a:t>	(2021)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ru-RU" sz="1800" dirty="0" smtClean="0"/>
              <a:t>1 490 </a:t>
            </a:r>
            <a:r>
              <a:rPr lang="ru-RU" sz="1800" dirty="0"/>
              <a:t>000 </a:t>
            </a:r>
            <a:r>
              <a:rPr lang="ru-RU" sz="1800" dirty="0">
                <a:hlinkClick r:id="rId5"/>
              </a:rPr>
              <a:t>ASM</a:t>
            </a:r>
            <a:r>
              <a:rPr lang="en-US" sz="1800" dirty="0">
                <a:hlinkClick r:id="rId5"/>
              </a:rPr>
              <a:t>X</a:t>
            </a:r>
            <a:r>
              <a:rPr lang="en-US" sz="1800" dirty="0"/>
              <a:t>,</a:t>
            </a:r>
            <a:r>
              <a:rPr lang="ru-RU" sz="1800" dirty="0"/>
              <a:t> </a:t>
            </a:r>
            <a:r>
              <a:rPr lang="en-US" sz="1800" dirty="0"/>
              <a:t> </a:t>
            </a:r>
            <a:r>
              <a:rPr lang="ru-RU" sz="1800" dirty="0" smtClean="0"/>
              <a:t>23 700</a:t>
            </a:r>
            <a:r>
              <a:rPr lang="ru-RU" sz="1800" dirty="0"/>
              <a:t> 000 </a:t>
            </a:r>
            <a:r>
              <a:rPr lang="ru-RU" sz="1800" dirty="0">
                <a:hlinkClick r:id="rId6"/>
              </a:rPr>
              <a:t>WC</a:t>
            </a:r>
            <a:r>
              <a:rPr lang="en-US" sz="1800" dirty="0">
                <a:hlinkClick r:id="rId6"/>
              </a:rPr>
              <a:t>F</a:t>
            </a:r>
            <a:r>
              <a:rPr lang="en-US" sz="1800" dirty="0"/>
              <a:t>,</a:t>
            </a:r>
            <a:r>
              <a:rPr lang="ru-RU" sz="1800" dirty="0"/>
              <a:t> </a:t>
            </a:r>
            <a:r>
              <a:rPr lang="ru-RU" sz="1800" dirty="0" smtClean="0"/>
              <a:t>1</a:t>
            </a:r>
            <a:r>
              <a:rPr lang="en-US" sz="1800" dirty="0" smtClean="0"/>
              <a:t>3 </a:t>
            </a:r>
            <a:r>
              <a:rPr lang="ru-RU" sz="1800" dirty="0" smtClean="0"/>
              <a:t>00</a:t>
            </a:r>
            <a:r>
              <a:rPr lang="en-US" sz="1800" dirty="0" smtClean="0"/>
              <a:t>0 </a:t>
            </a:r>
            <a:r>
              <a:rPr lang="en-US" sz="1800" dirty="0"/>
              <a:t>000 </a:t>
            </a:r>
            <a:r>
              <a:rPr lang="en-US" sz="1800" dirty="0" err="1">
                <a:hlinkClick r:id="rId7"/>
              </a:rPr>
              <a:t>gRPC</a:t>
            </a:r>
            <a:r>
              <a:rPr lang="ru-RU" sz="1800" dirty="0"/>
              <a:t>	(</a:t>
            </a:r>
            <a:r>
              <a:rPr lang="ru-RU" sz="1800" dirty="0" smtClean="0"/>
              <a:t>2023)</a:t>
            </a:r>
            <a:endParaRPr lang="en-US" sz="1800" dirty="0"/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endParaRPr lang="en-US" sz="1800" dirty="0"/>
          </a:p>
          <a:p>
            <a:pPr>
              <a:spcBef>
                <a:spcPts val="1200"/>
              </a:spcBef>
              <a:buNone/>
            </a:pPr>
            <a:r>
              <a:rPr lang="ru-RU" sz="1800" b="1" dirty="0" smtClean="0"/>
              <a:t>Плюсы ASMX:</a:t>
            </a:r>
          </a:p>
          <a:p>
            <a:pPr marL="285750" indent="-285750">
              <a:lnSpc>
                <a:spcPct val="80000"/>
              </a:lnSpc>
            </a:pPr>
            <a:r>
              <a:rPr lang="ru-RU" sz="1600" dirty="0" smtClean="0"/>
              <a:t>Лёгкость </a:t>
            </a:r>
            <a:r>
              <a:rPr lang="ru-RU" sz="1600" dirty="0"/>
              <a:t>в </a:t>
            </a:r>
            <a:r>
              <a:rPr lang="ru-RU" sz="1600" dirty="0" smtClean="0"/>
              <a:t>изучении и разработке,</a:t>
            </a:r>
            <a:endParaRPr lang="ru-RU" sz="1600" dirty="0"/>
          </a:p>
          <a:p>
            <a:pPr marL="273050" indent="-273050">
              <a:lnSpc>
                <a:spcPct val="80000"/>
              </a:lnSpc>
            </a:pPr>
            <a:r>
              <a:rPr lang="ru-RU" sz="1600" dirty="0" smtClean="0"/>
              <a:t>Лёгкость конфигурирования.</a:t>
            </a:r>
            <a:endParaRPr lang="ru-RU" sz="1600" dirty="0"/>
          </a:p>
          <a:p>
            <a:pPr>
              <a:buNone/>
            </a:pPr>
            <a:r>
              <a:rPr lang="ru-RU" sz="1000" dirty="0"/>
              <a:t/>
            </a:r>
            <a:br>
              <a:rPr lang="ru-RU" sz="1000" dirty="0"/>
            </a:br>
            <a:r>
              <a:rPr lang="ru-RU" sz="1800" b="1" dirty="0"/>
              <a:t>Плюсы WCF</a:t>
            </a:r>
            <a:r>
              <a:rPr lang="ru-RU" sz="1800" b="1" dirty="0" smtClean="0"/>
              <a:t>:</a:t>
            </a:r>
          </a:p>
          <a:p>
            <a:pPr marL="285750" indent="-285750">
              <a:lnSpc>
                <a:spcPct val="80000"/>
              </a:lnSpc>
            </a:pPr>
            <a:r>
              <a:rPr lang="ru-RU" sz="1600" dirty="0"/>
              <a:t>Актуальная </a:t>
            </a:r>
            <a:r>
              <a:rPr lang="ru-RU" sz="1600" dirty="0" smtClean="0"/>
              <a:t>технология</a:t>
            </a:r>
            <a:r>
              <a:rPr lang="ru-RU" sz="1600" dirty="0"/>
              <a:t>,</a:t>
            </a:r>
          </a:p>
          <a:p>
            <a:pPr marL="285750" indent="-285750">
              <a:lnSpc>
                <a:spcPct val="80000"/>
              </a:lnSpc>
            </a:pPr>
            <a:r>
              <a:rPr lang="ru-RU" sz="1600" dirty="0" smtClean="0"/>
              <a:t>Разнообразные возможности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транспорта данных и хостинга сервиса,</a:t>
            </a:r>
            <a:endParaRPr lang="ru-RU" sz="1600" dirty="0"/>
          </a:p>
          <a:p>
            <a:pPr marL="273050" indent="-273050">
              <a:lnSpc>
                <a:spcPct val="80000"/>
              </a:lnSpc>
            </a:pPr>
            <a:r>
              <a:rPr lang="ru-RU" sz="1600" dirty="0" smtClean="0"/>
              <a:t>Реализации множества </a:t>
            </a:r>
            <a:r>
              <a:rPr lang="ru-RU" sz="1600" dirty="0"/>
              <a:t>стандартов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безопасности, надёжности, сбоев,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err="1" smtClean="0"/>
              <a:t>транзакционности</a:t>
            </a:r>
            <a:r>
              <a:rPr lang="ru-RU" sz="1600" dirty="0" smtClean="0"/>
              <a:t>...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68" y="3901639"/>
            <a:ext cx="4215320" cy="203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23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чебный курс">
  <a:themeElements>
    <a:clrScheme name="Учебный курс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Учебный курс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Учебный курс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курс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курс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курс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курс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Учебный курс 1">
    <a:dk1>
      <a:srgbClr val="000000"/>
    </a:dk1>
    <a:lt1>
      <a:srgbClr val="FFFFFF"/>
    </a:lt1>
    <a:dk2>
      <a:srgbClr val="0000FF"/>
    </a:dk2>
    <a:lt2>
      <a:srgbClr val="FFCC66"/>
    </a:lt2>
    <a:accent1>
      <a:srgbClr val="00CCFF"/>
    </a:accent1>
    <a:accent2>
      <a:srgbClr val="FFFF00"/>
    </a:accent2>
    <a:accent3>
      <a:srgbClr val="AAAAFF"/>
    </a:accent3>
    <a:accent4>
      <a:srgbClr val="DADADA"/>
    </a:accent4>
    <a:accent5>
      <a:srgbClr val="AAE2FF"/>
    </a:accent5>
    <a:accent6>
      <a:srgbClr val="E7E700"/>
    </a:accent6>
    <a:hlink>
      <a:srgbClr val="FF0033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Учебный курс 1">
    <a:dk1>
      <a:srgbClr val="000000"/>
    </a:dk1>
    <a:lt1>
      <a:srgbClr val="FFFFFF"/>
    </a:lt1>
    <a:dk2>
      <a:srgbClr val="0000FF"/>
    </a:dk2>
    <a:lt2>
      <a:srgbClr val="FFCC66"/>
    </a:lt2>
    <a:accent1>
      <a:srgbClr val="00CCFF"/>
    </a:accent1>
    <a:accent2>
      <a:srgbClr val="FFFF00"/>
    </a:accent2>
    <a:accent3>
      <a:srgbClr val="AAAAFF"/>
    </a:accent3>
    <a:accent4>
      <a:srgbClr val="DADADA"/>
    </a:accent4>
    <a:accent5>
      <a:srgbClr val="AAE2FF"/>
    </a:accent5>
    <a:accent6>
      <a:srgbClr val="E7E700"/>
    </a:accent6>
    <a:hlink>
      <a:srgbClr val="FF0033"/>
    </a:hlink>
    <a:folHlink>
      <a:srgbClr val="3366FF"/>
    </a:folHlink>
  </a:clrScheme>
</a:themeOverride>
</file>

<file path=ppt/theme/themeOverride3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6902</TotalTime>
  <Words>1432</Words>
  <Application>Microsoft Office PowerPoint</Application>
  <PresentationFormat>Экран (4:3)</PresentationFormat>
  <Paragraphs>226</Paragraphs>
  <Slides>23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</vt:lpstr>
      <vt:lpstr>Wingdings 3</vt:lpstr>
      <vt:lpstr>Учебный курс</vt:lpstr>
      <vt:lpstr>Сектор</vt:lpstr>
      <vt:lpstr>Equation</vt:lpstr>
      <vt:lpstr>SOA   Service Oriented Architecture</vt:lpstr>
      <vt:lpstr>Презентация PowerPoint</vt:lpstr>
      <vt:lpstr>Презентация PowerPoint</vt:lpstr>
      <vt:lpstr>SOA и информационные системы (ИС) компаний</vt:lpstr>
      <vt:lpstr>Уровни абстракции SOA</vt:lpstr>
      <vt:lpstr>Разработка и внедрение SOA</vt:lpstr>
      <vt:lpstr>Презентация PowerPoint</vt:lpstr>
      <vt:lpstr>Презентация PowerPoint</vt:lpstr>
      <vt:lpstr>Презентация PowerPoint</vt:lpstr>
      <vt:lpstr>Презентация PowerPoint</vt:lpstr>
      <vt:lpstr>gRPC</vt:lpstr>
      <vt:lpstr>Презентация PowerPoint</vt:lpstr>
      <vt:lpstr>HTTP 1 и 2</vt:lpstr>
      <vt:lpstr>Оценка эффективности службы</vt:lpstr>
      <vt:lpstr>Оценка Доходов от внедрения. график «Длинного хвоста»</vt:lpstr>
      <vt:lpstr>Бизнес-модели в SOA</vt:lpstr>
      <vt:lpstr>Пример схемы Бизнес-модели SOA</vt:lpstr>
      <vt:lpstr>Положительные факторы SaaS для провайдеров облаков</vt:lpstr>
      <vt:lpstr>Положительные факторы SaaS для пользователей</vt:lpstr>
      <vt:lpstr>Положительные факторы SaaS для разработчиков</vt:lpstr>
      <vt:lpstr>Презентация PowerPoint</vt:lpstr>
      <vt:lpstr>Презентация PowerPoint</vt:lpstr>
      <vt:lpstr>Доля SaaS в обороте ПО</vt:lpstr>
    </vt:vector>
  </TitlesOfParts>
  <Company>ДонНУ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Internet-технологии - Web-службы, SOA (Service Oriented Architecture)</dc:title>
  <dc:creator>Толстых В. К.</dc:creator>
  <cp:lastModifiedBy>Толстых Виктор Константинович</cp:lastModifiedBy>
  <cp:revision>931</cp:revision>
  <cp:lastPrinted>1601-01-01T00:00:00Z</cp:lastPrinted>
  <dcterms:created xsi:type="dcterms:W3CDTF">1601-01-01T00:00:00Z</dcterms:created>
  <dcterms:modified xsi:type="dcterms:W3CDTF">2023-10-09T04:52:44Z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